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5"/>
  </p:notesMasterIdLst>
  <p:handoutMasterIdLst>
    <p:handoutMasterId r:id="rId26"/>
  </p:handoutMasterIdLst>
  <p:sldIdLst>
    <p:sldId id="256" r:id="rId5"/>
    <p:sldId id="314" r:id="rId6"/>
    <p:sldId id="308" r:id="rId7"/>
    <p:sldId id="315" r:id="rId8"/>
    <p:sldId id="302" r:id="rId9"/>
    <p:sldId id="303" r:id="rId10"/>
    <p:sldId id="305" r:id="rId11"/>
    <p:sldId id="304" r:id="rId12"/>
    <p:sldId id="307" r:id="rId13"/>
    <p:sldId id="319" r:id="rId14"/>
    <p:sldId id="306" r:id="rId15"/>
    <p:sldId id="320" r:id="rId16"/>
    <p:sldId id="311" r:id="rId17"/>
    <p:sldId id="312" r:id="rId18"/>
    <p:sldId id="309" r:id="rId19"/>
    <p:sldId id="310" r:id="rId20"/>
    <p:sldId id="316" r:id="rId21"/>
    <p:sldId id="318" r:id="rId22"/>
    <p:sldId id="313" r:id="rId23"/>
    <p:sldId id="317" r:id="rId24"/>
  </p:sldIdLst>
  <p:sldSz cx="9144000" cy="5143500" type="screen16x9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6D9"/>
    <a:srgbClr val="00FF00"/>
    <a:srgbClr val="0000CC"/>
    <a:srgbClr val="0066FF"/>
    <a:srgbClr val="0000FF"/>
    <a:srgbClr val="33CC33"/>
    <a:srgbClr val="99FF99"/>
    <a:srgbClr val="006600"/>
    <a:srgbClr val="69AFE3"/>
    <a:srgbClr val="6EB2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252" autoAdjust="0"/>
    <p:restoredTop sz="92938" autoAdjust="0"/>
  </p:normalViewPr>
  <p:slideViewPr>
    <p:cSldViewPr snapToGrid="0" snapToObjects="1">
      <p:cViewPr varScale="1">
        <p:scale>
          <a:sx n="100" d="100"/>
          <a:sy n="100" d="100"/>
        </p:scale>
        <p:origin x="78" y="180"/>
      </p:cViewPr>
      <p:guideLst>
        <p:guide orient="horz" pos="162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napToObjects="1">
      <p:cViewPr varScale="1">
        <p:scale>
          <a:sx n="66" d="100"/>
          <a:sy n="66" d="100"/>
        </p:scale>
        <p:origin x="2394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F:\1-Disque\_Olivier\Nature\Baguage\Sizerin%20FLASH\Base%20donn&#233;es\Extrait%20(6%20AG)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181011174416559"/>
          <c:y val="4.9303432798975623E-2"/>
          <c:w val="0.86440606859009328"/>
          <c:h val="0.70172055855322368"/>
        </c:manualLayout>
      </c:layout>
      <c:barChart>
        <c:barDir val="col"/>
        <c:grouping val="stacked"/>
        <c:varyColors val="0"/>
        <c:ser>
          <c:idx val="1"/>
          <c:order val="0"/>
          <c:spPr>
            <a:solidFill>
              <a:schemeClr val="accent1"/>
            </a:solidFill>
          </c:spPr>
          <c:invertIfNegative val="0"/>
          <c:dPt>
            <c:idx val="17"/>
            <c:invertIfNegative val="0"/>
            <c:bubble3D val="0"/>
            <c:spPr>
              <a:solidFill>
                <a:srgbClr val="FF0000"/>
              </a:solidFill>
            </c:spPr>
            <c:extLst>
              <c:ext xmlns:c16="http://schemas.microsoft.com/office/drawing/2014/chart" uri="{C3380CC4-5D6E-409C-BE32-E72D297353CC}">
                <c16:uniqueId val="{00000001-DAF7-48F0-9B08-0764E57F75B4}"/>
              </c:ext>
            </c:extLst>
          </c:dPt>
          <c:dLbls>
            <c:dLbl>
              <c:idx val="0"/>
              <c:layout>
                <c:manualLayout>
                  <c:x val="2.2473711508681489E-3"/>
                  <c:y val="-3.93350416373288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DAF7-48F0-9B08-0764E57F75B4}"/>
                </c:ext>
              </c:extLst>
            </c:dLbl>
            <c:dLbl>
              <c:idx val="1"/>
              <c:layout>
                <c:manualLayout>
                  <c:x val="2.2473711508681489E-3"/>
                  <c:y val="-4.80761620011797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AF7-48F0-9B08-0764E57F75B4}"/>
                </c:ext>
              </c:extLst>
            </c:dLbl>
            <c:dLbl>
              <c:idx val="2"/>
              <c:layout>
                <c:manualLayout>
                  <c:x val="-4.1201328471320381E-17"/>
                  <c:y val="-3.93350416373289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DAF7-48F0-9B08-0764E57F75B4}"/>
                </c:ext>
              </c:extLst>
            </c:dLbl>
            <c:dLbl>
              <c:idx val="3"/>
              <c:layout>
                <c:manualLayout>
                  <c:x val="2.2473711508681077E-3"/>
                  <c:y val="-4.80761620011797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2.4878398640110409E-2"/>
                      <c:h val="6.645453963547463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DAF7-48F0-9B08-0764E57F75B4}"/>
                </c:ext>
              </c:extLst>
            </c:dLbl>
            <c:dLbl>
              <c:idx val="4"/>
              <c:layout>
                <c:manualLayout>
                  <c:x val="-4.1201328471320381E-17"/>
                  <c:y val="-4.370560181925436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DAF7-48F0-9B08-0764E57F75B4}"/>
                </c:ext>
              </c:extLst>
            </c:dLbl>
            <c:dLbl>
              <c:idx val="5"/>
              <c:layout>
                <c:manualLayout>
                  <c:x val="-4.1290806973657987E-17"/>
                  <c:y val="-9.76963385202607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DAF7-48F0-9B08-0764E57F75B4}"/>
                </c:ext>
              </c:extLst>
            </c:dLbl>
            <c:dLbl>
              <c:idx val="7"/>
              <c:layout>
                <c:manualLayout>
                  <c:x val="0"/>
                  <c:y val="-2.622336109155256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DAF7-48F0-9B08-0764E57F75B4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DAF7-48F0-9B08-0764E57F75B4}"/>
                </c:ext>
              </c:extLst>
            </c:dLbl>
            <c:dLbl>
              <c:idx val="9"/>
              <c:layout>
                <c:manualLayout>
                  <c:x val="0"/>
                  <c:y val="-3.93350416373289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DAF7-48F0-9B08-0764E57F75B4}"/>
                </c:ext>
              </c:extLst>
            </c:dLbl>
            <c:dLbl>
              <c:idx val="10"/>
              <c:layout>
                <c:manualLayout>
                  <c:x val="0"/>
                  <c:y val="-8.88148532002370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DAF7-48F0-9B08-0764E57F75B4}"/>
                </c:ext>
              </c:extLst>
            </c:dLbl>
            <c:dLbl>
              <c:idx val="11"/>
              <c:layout>
                <c:manualLayout>
                  <c:x val="0"/>
                  <c:y val="-0.1021370811802724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DAF7-48F0-9B08-0764E57F75B4}"/>
                </c:ext>
              </c:extLst>
            </c:dLbl>
            <c:dLbl>
              <c:idx val="12"/>
              <c:layout>
                <c:manualLayout>
                  <c:x val="-8.2581613947315974E-17"/>
                  <c:y val="-9.76963385202606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DAF7-48F0-9B08-0764E57F75B4}"/>
                </c:ext>
              </c:extLst>
            </c:dLbl>
            <c:dLbl>
              <c:idx val="13"/>
              <c:layout>
                <c:manualLayout>
                  <c:x val="2.2522518528317517E-3"/>
                  <c:y val="-8.88148532002370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DAF7-48F0-9B08-0764E57F75B4}"/>
                </c:ext>
              </c:extLst>
            </c:dLbl>
            <c:dLbl>
              <c:idx val="14"/>
              <c:layout>
                <c:manualLayout>
                  <c:x val="0"/>
                  <c:y val="-3.99666839401067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DAF7-48F0-9B08-0764E57F75B4}"/>
                </c:ext>
              </c:extLst>
            </c:dLbl>
            <c:dLbl>
              <c:idx val="15"/>
              <c:layout>
                <c:manualLayout>
                  <c:x val="0"/>
                  <c:y val="-0.1021370811802724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DAF7-48F0-9B08-0764E57F75B4}"/>
                </c:ext>
              </c:extLst>
            </c:dLbl>
            <c:dLbl>
              <c:idx val="16"/>
              <c:layout>
                <c:manualLayout>
                  <c:x val="0"/>
                  <c:y val="-5.32889119201422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DAF7-48F0-9B08-0764E57F75B4}"/>
                </c:ext>
              </c:extLst>
            </c:dLbl>
            <c:dLbl>
              <c:idx val="1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AF7-48F0-9B08-0764E57F75B4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'historique capture FR'!$A$45:$A$62</c:f>
              <c:strCache>
                <c:ptCount val="18"/>
                <c:pt idx="0">
                  <c:v>2000-2001</c:v>
                </c:pt>
                <c:pt idx="1">
                  <c:v>2001-2002</c:v>
                </c:pt>
                <c:pt idx="2">
                  <c:v>2002-2003</c:v>
                </c:pt>
                <c:pt idx="3">
                  <c:v>2003-2004</c:v>
                </c:pt>
                <c:pt idx="4">
                  <c:v>2004-2005</c:v>
                </c:pt>
                <c:pt idx="5">
                  <c:v>2005-2006</c:v>
                </c:pt>
                <c:pt idx="6">
                  <c:v>2006-2007</c:v>
                </c:pt>
                <c:pt idx="7">
                  <c:v>2007-2008</c:v>
                </c:pt>
                <c:pt idx="8">
                  <c:v>2008-2009</c:v>
                </c:pt>
                <c:pt idx="9">
                  <c:v>2009-2010</c:v>
                </c:pt>
                <c:pt idx="10">
                  <c:v>2010-2011</c:v>
                </c:pt>
                <c:pt idx="11">
                  <c:v>2011-2012</c:v>
                </c:pt>
                <c:pt idx="12">
                  <c:v>2012-2013</c:v>
                </c:pt>
                <c:pt idx="13">
                  <c:v>2013-2014</c:v>
                </c:pt>
                <c:pt idx="14">
                  <c:v>2014-2015</c:v>
                </c:pt>
                <c:pt idx="15">
                  <c:v>2015-2016</c:v>
                </c:pt>
                <c:pt idx="16">
                  <c:v>2016-2017</c:v>
                </c:pt>
                <c:pt idx="17">
                  <c:v>2017-2018</c:v>
                </c:pt>
              </c:strCache>
            </c:strRef>
          </c:cat>
          <c:val>
            <c:numRef>
              <c:f>'historique capture FR'!$N$45:$N$62</c:f>
              <c:numCache>
                <c:formatCode>General</c:formatCode>
                <c:ptCount val="18"/>
                <c:pt idx="0">
                  <c:v>1</c:v>
                </c:pt>
                <c:pt idx="1">
                  <c:v>1</c:v>
                </c:pt>
                <c:pt idx="2">
                  <c:v>3</c:v>
                </c:pt>
                <c:pt idx="3">
                  <c:v>2</c:v>
                </c:pt>
                <c:pt idx="4">
                  <c:v>1</c:v>
                </c:pt>
                <c:pt idx="5">
                  <c:v>143</c:v>
                </c:pt>
                <c:pt idx="6">
                  <c:v>0</c:v>
                </c:pt>
                <c:pt idx="7">
                  <c:v>16</c:v>
                </c:pt>
                <c:pt idx="8">
                  <c:v>220</c:v>
                </c:pt>
                <c:pt idx="9">
                  <c:v>7</c:v>
                </c:pt>
                <c:pt idx="10">
                  <c:v>117</c:v>
                </c:pt>
                <c:pt idx="11">
                  <c:v>60</c:v>
                </c:pt>
                <c:pt idx="12">
                  <c:v>99</c:v>
                </c:pt>
                <c:pt idx="13">
                  <c:v>128</c:v>
                </c:pt>
                <c:pt idx="14">
                  <c:v>16</c:v>
                </c:pt>
                <c:pt idx="15">
                  <c:v>82</c:v>
                </c:pt>
                <c:pt idx="16">
                  <c:v>10</c:v>
                </c:pt>
                <c:pt idx="17">
                  <c:v>213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DAF7-48F0-9B08-0764E57F75B4}"/>
            </c:ext>
          </c:extLst>
        </c:ser>
        <c:ser>
          <c:idx val="0"/>
          <c:order val="1"/>
          <c:invertIfNegative val="0"/>
          <c:dPt>
            <c:idx val="17"/>
            <c:invertIfNegative val="0"/>
            <c:bubble3D val="0"/>
            <c:spPr>
              <a:solidFill>
                <a:srgbClr val="FFC000"/>
              </a:solidFill>
            </c:spPr>
            <c:extLst>
              <c:ext xmlns:c16="http://schemas.microsoft.com/office/drawing/2014/chart" uri="{C3380CC4-5D6E-409C-BE32-E72D297353CC}">
                <c16:uniqueId val="{00000014-DAF7-48F0-9B08-0764E57F75B4}"/>
              </c:ext>
            </c:extLst>
          </c:dPt>
          <c:val>
            <c:numRef>
              <c:f>'historique capture FR'!$O$45:$O$62</c:f>
              <c:numCache>
                <c:formatCode>General</c:formatCode>
                <c:ptCount val="18"/>
                <c:pt idx="17">
                  <c:v>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5-DAF7-48F0-9B08-0764E57F75B4}"/>
            </c:ext>
          </c:extLst>
        </c:ser>
        <c:ser>
          <c:idx val="2"/>
          <c:order val="2"/>
          <c:invertIfNegative val="0"/>
          <c:val>
            <c:numRef>
              <c:f>'historique capture FR'!$P$45:$P$62</c:f>
              <c:numCache>
                <c:formatCode>General</c:formatCode>
                <c:ptCount val="18"/>
                <c:pt idx="17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6-DAF7-48F0-9B08-0764E57F75B4}"/>
            </c:ext>
          </c:extLst>
        </c:ser>
        <c:ser>
          <c:idx val="3"/>
          <c:order val="3"/>
          <c:invertIfNegative val="0"/>
          <c:dPt>
            <c:idx val="17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18-DAF7-48F0-9B08-0764E57F75B4}"/>
              </c:ext>
            </c:extLst>
          </c:dPt>
          <c:val>
            <c:numRef>
              <c:f>'historique capture FR'!$Q$45:$Q$62</c:f>
              <c:numCache>
                <c:formatCode>General</c:formatCode>
                <c:ptCount val="18"/>
                <c:pt idx="17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9-DAF7-48F0-9B08-0764E57F75B4}"/>
            </c:ext>
          </c:extLst>
        </c:ser>
        <c:ser>
          <c:idx val="4"/>
          <c:order val="4"/>
          <c:invertIfNegative val="0"/>
          <c:dPt>
            <c:idx val="8"/>
            <c:invertIfNegative val="0"/>
            <c:bubble3D val="0"/>
            <c:spPr>
              <a:solidFill>
                <a:srgbClr val="00FF00"/>
              </a:solidFill>
            </c:spPr>
            <c:extLst>
              <c:ext xmlns:c16="http://schemas.microsoft.com/office/drawing/2014/chart" uri="{C3380CC4-5D6E-409C-BE32-E72D297353CC}">
                <c16:uniqueId val="{0000001C-DAF7-48F0-9B08-0764E57F75B4}"/>
              </c:ext>
            </c:extLst>
          </c:dPt>
          <c:dPt>
            <c:idx val="17"/>
            <c:invertIfNegative val="0"/>
            <c:bubble3D val="0"/>
            <c:spPr>
              <a:solidFill>
                <a:srgbClr val="00FF00"/>
              </a:solidFill>
            </c:spPr>
            <c:extLst>
              <c:ext xmlns:c16="http://schemas.microsoft.com/office/drawing/2014/chart" uri="{C3380CC4-5D6E-409C-BE32-E72D297353CC}">
                <c16:uniqueId val="{0000001B-DAF7-48F0-9B08-0764E57F75B4}"/>
              </c:ext>
            </c:extLst>
          </c:dPt>
          <c:val>
            <c:numRef>
              <c:f>'historique capture FR'!$R$45:$R$62</c:f>
              <c:numCache>
                <c:formatCode>General</c:formatCode>
                <c:ptCount val="18"/>
                <c:pt idx="8">
                  <c:v>174</c:v>
                </c:pt>
                <c:pt idx="17">
                  <c:v>303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A-DAF7-48F0-9B08-0764E57F75B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51106904"/>
        <c:axId val="151106512"/>
      </c:barChart>
      <c:catAx>
        <c:axId val="15110690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fr-FR"/>
                  <a:t>hiver</a:t>
                </a:r>
              </a:p>
            </c:rich>
          </c:tx>
          <c:layout>
            <c:manualLayout>
              <c:xMode val="edge"/>
              <c:yMode val="edge"/>
              <c:x val="0.91897603763636981"/>
              <c:y val="0.90212656521523349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151106512"/>
        <c:crosses val="autoZero"/>
        <c:auto val="1"/>
        <c:lblAlgn val="ctr"/>
        <c:lblOffset val="100"/>
        <c:noMultiLvlLbl val="0"/>
      </c:catAx>
      <c:valAx>
        <c:axId val="151106512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fr-FR"/>
                  <a:t>nombre</a:t>
                </a:r>
                <a:r>
                  <a:rPr lang="fr-FR" baseline="0"/>
                  <a:t> de données</a:t>
                </a:r>
                <a:endParaRPr lang="fr-FR"/>
              </a:p>
            </c:rich>
          </c:tx>
          <c:layout>
            <c:manualLayout>
              <c:xMode val="edge"/>
              <c:yMode val="edge"/>
              <c:x val="4.5251023427578712E-3"/>
              <c:y val="3.9638068473000464E-2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15110690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0854E3-1497-0744-B040-5DF6365302EA}" type="datetimeFigureOut">
              <a:rPr lang="fr-FR" smtClean="0"/>
              <a:t>15/03/2019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3ACB88-655A-8D4C-8CE5-2E237B6CFAE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331582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E22894-B65C-E342-8D31-57D034836A37}" type="datetimeFigureOut">
              <a:rPr lang="fr-FR" smtClean="0"/>
              <a:t>15/03/2019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115FA4-1F4D-404B-A8E0-BB6BD6487BB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739092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115FA4-1F4D-404B-A8E0-BB6BD6487BB4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366317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115FA4-1F4D-404B-A8E0-BB6BD6487BB4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46364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115FA4-1F4D-404B-A8E0-BB6BD6487BB4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154818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13"/>
          <p:cNvSpPr>
            <a:spLocks noGrp="1"/>
          </p:cNvSpPr>
          <p:nvPr>
            <p:ph type="body" sz="quarter" idx="15" hasCustomPrompt="1"/>
          </p:nvPr>
        </p:nvSpPr>
        <p:spPr>
          <a:xfrm>
            <a:off x="388939" y="3169052"/>
            <a:ext cx="8366125" cy="184666"/>
          </a:xfrm>
        </p:spPr>
        <p:txBody>
          <a:bodyPr/>
          <a:lstStyle>
            <a:lvl1pPr marL="0" indent="0" algn="ctr">
              <a:spcAft>
                <a:spcPts val="1600"/>
              </a:spcAft>
              <a:buNone/>
              <a:defRPr sz="1200" b="0" cap="none" spc="-100"/>
            </a:lvl1pPr>
            <a:lvl2pPr algn="ctr">
              <a:lnSpc>
                <a:spcPts val="3200"/>
              </a:lnSpc>
              <a:spcAft>
                <a:spcPts val="1400"/>
              </a:spcAft>
              <a:defRPr sz="3400" b="1" spc="-100" baseline="0"/>
            </a:lvl2pPr>
            <a:lvl3pPr algn="ctr">
              <a:lnSpc>
                <a:spcPct val="100000"/>
              </a:lnSpc>
              <a:spcAft>
                <a:spcPts val="0"/>
              </a:spcAft>
              <a:defRPr sz="1200" spc="-100"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5" name="Espace réservé du texte 13"/>
          <p:cNvSpPr>
            <a:spLocks noGrp="1"/>
          </p:cNvSpPr>
          <p:nvPr>
            <p:ph type="body" sz="quarter" idx="16" hasCustomPrompt="1"/>
          </p:nvPr>
        </p:nvSpPr>
        <p:spPr>
          <a:xfrm>
            <a:off x="388939" y="3549382"/>
            <a:ext cx="8366125" cy="839546"/>
          </a:xfrm>
        </p:spPr>
        <p:txBody>
          <a:bodyPr/>
          <a:lstStyle>
            <a:lvl1pPr marL="0" indent="0" algn="ctr">
              <a:lnSpc>
                <a:spcPts val="3200"/>
              </a:lnSpc>
              <a:spcAft>
                <a:spcPts val="0"/>
              </a:spcAft>
              <a:buNone/>
              <a:defRPr sz="3400" b="1" cap="none" spc="-100"/>
            </a:lvl1pPr>
            <a:lvl2pPr algn="ctr">
              <a:lnSpc>
                <a:spcPts val="3200"/>
              </a:lnSpc>
              <a:spcAft>
                <a:spcPts val="1400"/>
              </a:spcAft>
              <a:defRPr sz="3400" b="1" spc="-100" baseline="0"/>
            </a:lvl2pPr>
            <a:lvl3pPr algn="ctr">
              <a:lnSpc>
                <a:spcPct val="100000"/>
              </a:lnSpc>
              <a:spcAft>
                <a:spcPts val="0"/>
              </a:spcAft>
              <a:defRPr sz="1200" spc="-100"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fr-FR" dirty="0"/>
              <a:t>Titre de la présentation</a:t>
            </a:r>
            <a:br>
              <a:rPr lang="fr-FR" dirty="0"/>
            </a:br>
            <a:r>
              <a:rPr lang="fr-FR" dirty="0"/>
              <a:t>sur deux lignes</a:t>
            </a:r>
          </a:p>
        </p:txBody>
      </p:sp>
      <p:sp>
        <p:nvSpPr>
          <p:cNvPr id="7" name="Espace réservé du texte 13"/>
          <p:cNvSpPr>
            <a:spLocks noGrp="1"/>
          </p:cNvSpPr>
          <p:nvPr>
            <p:ph type="body" sz="quarter" idx="17" hasCustomPrompt="1"/>
          </p:nvPr>
        </p:nvSpPr>
        <p:spPr>
          <a:xfrm>
            <a:off x="388939" y="4534510"/>
            <a:ext cx="8366125" cy="184666"/>
          </a:xfrm>
        </p:spPr>
        <p:txBody>
          <a:bodyPr/>
          <a:lstStyle>
            <a:lvl1pPr marL="0" indent="0" algn="ctr">
              <a:spcAft>
                <a:spcPts val="1600"/>
              </a:spcAft>
              <a:buNone/>
              <a:defRPr sz="1200" b="0" cap="none" spc="-100"/>
            </a:lvl1pPr>
            <a:lvl2pPr algn="ctr">
              <a:lnSpc>
                <a:spcPts val="3200"/>
              </a:lnSpc>
              <a:spcAft>
                <a:spcPts val="1400"/>
              </a:spcAft>
              <a:defRPr sz="3400" b="1" spc="-100" baseline="0"/>
            </a:lvl2pPr>
            <a:lvl3pPr algn="ctr">
              <a:lnSpc>
                <a:spcPct val="100000"/>
              </a:lnSpc>
              <a:spcAft>
                <a:spcPts val="0"/>
              </a:spcAft>
              <a:defRPr sz="1200" spc="-100"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fr-FR" dirty="0"/>
              <a:t>Auteur</a:t>
            </a:r>
          </a:p>
        </p:txBody>
      </p:sp>
    </p:spTree>
    <p:extLst>
      <p:ext uri="{BB962C8B-B14F-4D97-AF65-F5344CB8AC3E}">
        <p14:creationId xmlns:p14="http://schemas.microsoft.com/office/powerpoint/2010/main" val="36990220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0234" y="826466"/>
            <a:ext cx="8092188" cy="3978615"/>
          </a:xfrm>
        </p:spPr>
        <p:txBody>
          <a:bodyPr>
            <a:normAutofit/>
          </a:bodyPr>
          <a:lstStyle>
            <a:lvl1pPr marL="342900" indent="-342900">
              <a:lnSpc>
                <a:spcPct val="100000"/>
              </a:lnSpc>
              <a:spcAft>
                <a:spcPts val="100"/>
              </a:spcAft>
              <a:buFont typeface="Wingdings" panose="05000000000000000000" pitchFamily="2" charset="2"/>
              <a:buChar char="§"/>
              <a:defRPr lang="fr-FR" sz="2200" kern="0" cap="none" baseline="0" dirty="0" smtClean="0">
                <a:solidFill>
                  <a:srgbClr val="449CDC"/>
                </a:solidFill>
                <a:latin typeface="+mn-lt"/>
                <a:ea typeface="+mn-ea"/>
                <a:cs typeface="+mn-cs"/>
              </a:defRPr>
            </a:lvl1pPr>
            <a:lvl2pPr marL="625475" indent="-342900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  <a:buFont typeface="Wingdings" panose="05000000000000000000" pitchFamily="2" charset="2"/>
              <a:buChar char="Ø"/>
              <a:defRPr lang="fr-FR" sz="2000" kern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lnSpc>
                <a:spcPct val="100000"/>
              </a:lnSpc>
              <a:spcAft>
                <a:spcPts val="300"/>
              </a:spcAft>
              <a:defRPr sz="1800"/>
            </a:lvl3pPr>
            <a:lvl4pPr marL="1179513" indent="-285750">
              <a:spcAft>
                <a:spcPts val="200"/>
              </a:spcAft>
              <a:buFont typeface="Wingdings" panose="05000000000000000000" pitchFamily="2" charset="2"/>
              <a:buChar char="§"/>
              <a:defRPr/>
            </a:lvl4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813177" y="4875816"/>
            <a:ext cx="2133600" cy="150065"/>
          </a:xfrm>
        </p:spPr>
        <p:txBody>
          <a:bodyPr/>
          <a:lstStyle/>
          <a:p>
            <a:fld id="{59894E3C-CCE6-F242-84E3-BCBDD257A1E1}" type="slidenum">
              <a:rPr lang="fr-FR" smtClean="0"/>
              <a:t>‹N°›</a:t>
            </a:fld>
            <a:endParaRPr lang="fr-FR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3" hasCustomPrompt="1"/>
          </p:nvPr>
        </p:nvSpPr>
        <p:spPr>
          <a:xfrm>
            <a:off x="450234" y="192651"/>
            <a:ext cx="8236565" cy="400110"/>
          </a:xfrm>
        </p:spPr>
        <p:txBody>
          <a:bodyPr/>
          <a:lstStyle>
            <a:lvl1pPr marL="0" indent="0" algn="l">
              <a:spcAft>
                <a:spcPts val="800"/>
              </a:spcAft>
              <a:buNone/>
              <a:defRPr sz="2600" cap="none"/>
            </a:lvl1pPr>
            <a:lvl2pPr algn="ctr">
              <a:defRPr sz="2400">
                <a:solidFill>
                  <a:srgbClr val="574C52"/>
                </a:solidFill>
              </a:defRPr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fr-FR" dirty="0"/>
              <a:t>Titre de la </a:t>
            </a:r>
            <a:r>
              <a:rPr lang="fr-FR" dirty="0" err="1"/>
              <a:t>slide</a:t>
            </a:r>
            <a:endParaRPr lang="fr-FR" dirty="0"/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234D4085-F96F-4ADC-8BF8-42211D6BCD3A}"/>
              </a:ext>
            </a:extLst>
          </p:cNvPr>
          <p:cNvCxnSpPr>
            <a:cxnSpLocks/>
          </p:cNvCxnSpPr>
          <p:nvPr userDrawn="1"/>
        </p:nvCxnSpPr>
        <p:spPr>
          <a:xfrm>
            <a:off x="438150" y="709613"/>
            <a:ext cx="5591175" cy="0"/>
          </a:xfrm>
          <a:prstGeom prst="line">
            <a:avLst/>
          </a:prstGeom>
          <a:ln w="47625">
            <a:gradFill flip="none" rotWithShape="1">
              <a:gsLst>
                <a:gs pos="10626">
                  <a:srgbClr val="BADAF2"/>
                </a:gs>
                <a:gs pos="100000">
                  <a:srgbClr val="449CDC"/>
                </a:gs>
                <a:gs pos="23000">
                  <a:srgbClr val="69AFE3"/>
                </a:gs>
                <a:gs pos="46000">
                  <a:srgbClr val="6EB2E4"/>
                </a:gs>
                <a:gs pos="0">
                  <a:srgbClr val="FFFFFF"/>
                </a:gs>
              </a:gsLst>
              <a:path path="circle">
                <a:fillToRect l="100000" t="100000"/>
              </a:path>
              <a:tileRect r="-100000" b="-100000"/>
            </a:gra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55021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0" y="198754"/>
            <a:ext cx="9144000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fr-FR" dirty="0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781135"/>
            <a:ext cx="8092188" cy="142090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lvl="0"/>
            <a:r>
              <a:rPr lang="fr-FR" dirty="0"/>
              <a:t>Cliquez pour modifier les styles du texte</a:t>
            </a:r>
          </a:p>
          <a:p>
            <a:pPr marL="625475" lvl="1" indent="-342900" algn="just" defTabSz="457200" rtl="0" eaLnBrk="1" latinLnBrk="0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fr-FR" dirty="0"/>
              <a:t>Deuxième niveau</a:t>
            </a:r>
          </a:p>
          <a:p>
            <a:pPr marL="903288" lvl="2" indent="-285750" algn="just" defTabSz="457200" rtl="0" eaLnBrk="1" latinLnBrk="0" hangingPunct="1"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4800784"/>
            <a:ext cx="2133600" cy="15006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900" b="1" spc="-10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fld id="{59894E3C-CCE6-F242-84E3-BCBDD257A1E1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13284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</p:sldLayoutIdLst>
  <p:hf hdr="0" dt="0"/>
  <p:txStyles>
    <p:titleStyle>
      <a:lvl1pPr algn="ctr" defTabSz="457200" rtl="0" eaLnBrk="1" latinLnBrk="0" hangingPunct="1">
        <a:spcBef>
          <a:spcPct val="0"/>
        </a:spcBef>
        <a:buNone/>
        <a:defRPr sz="2400" b="1" kern="1200" cap="all" spc="-100">
          <a:solidFill>
            <a:schemeClr val="tx1"/>
          </a:solidFill>
          <a:latin typeface="Verdana"/>
          <a:ea typeface="+mj-ea"/>
          <a:cs typeface="Verdana"/>
        </a:defRPr>
      </a:lvl1pPr>
    </p:titleStyle>
    <p:bodyStyle>
      <a:lvl1pPr marL="342900" indent="-342900" algn="l" defTabSz="457200" rtl="0" eaLnBrk="1" latinLnBrk="0" hangingPunct="1">
        <a:spcBef>
          <a:spcPts val="0"/>
        </a:spcBef>
        <a:spcAft>
          <a:spcPts val="0"/>
        </a:spcAft>
        <a:buFont typeface="Wingdings" panose="05000000000000000000" pitchFamily="2" charset="2"/>
        <a:buChar char="§"/>
        <a:defRPr lang="fr-FR" sz="2200" b="1" kern="0" cap="none" spc="-100" baseline="0" dirty="0" smtClean="0">
          <a:solidFill>
            <a:srgbClr val="449CDC"/>
          </a:solidFill>
          <a:latin typeface="+mn-lt"/>
          <a:ea typeface="+mn-ea"/>
          <a:cs typeface="+mn-cs"/>
        </a:defRPr>
      </a:lvl1pPr>
      <a:lvl2pPr marL="714375" indent="-342900" algn="just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 typeface="Wingdings" panose="05000000000000000000" pitchFamily="2" charset="2"/>
        <a:buChar char="Ø"/>
        <a:defRPr lang="fr-FR" sz="2000" kern="0" spc="-100" dirty="0" smtClean="0">
          <a:solidFill>
            <a:schemeClr val="tx1"/>
          </a:solidFill>
          <a:latin typeface="+mn-lt"/>
          <a:ea typeface="+mn-ea"/>
          <a:cs typeface="+mn-cs"/>
        </a:defRPr>
      </a:lvl2pPr>
      <a:lvl3pPr marL="903288" indent="-285750" algn="just" defTabSz="457200" rtl="0" eaLnBrk="1" latinLnBrk="0" hangingPunct="1">
        <a:spcBef>
          <a:spcPts val="0"/>
        </a:spcBef>
        <a:spcAft>
          <a:spcPts val="1800"/>
        </a:spcAft>
        <a:buFont typeface="Courier New" panose="02070309020205020404" pitchFamily="49" charset="0"/>
        <a:buChar char="o"/>
        <a:defRPr lang="fr-FR" sz="1800" kern="1200" spc="-100" dirty="0" smtClean="0">
          <a:solidFill>
            <a:srgbClr val="FF0000"/>
          </a:solidFill>
          <a:latin typeface="Verdana"/>
          <a:ea typeface="+mn-ea"/>
          <a:cs typeface="Verdana"/>
        </a:defRPr>
      </a:lvl3pPr>
      <a:lvl4pPr marL="0" indent="0" algn="just" defTabSz="457200" rtl="0" eaLnBrk="1" latinLnBrk="0" hangingPunct="1">
        <a:spcBef>
          <a:spcPts val="0"/>
        </a:spcBef>
        <a:spcAft>
          <a:spcPts val="400"/>
        </a:spcAft>
        <a:buFont typeface="Arial"/>
        <a:buNone/>
        <a:defRPr sz="1400" kern="1200" spc="-100">
          <a:solidFill>
            <a:schemeClr val="tx1"/>
          </a:solidFill>
          <a:latin typeface="Verdana"/>
          <a:ea typeface="+mn-ea"/>
          <a:cs typeface="Verdana"/>
        </a:defRPr>
      </a:lvl4pPr>
      <a:lvl5pPr marL="0" indent="0" algn="just" defTabSz="457200" rtl="0" eaLnBrk="1" latinLnBrk="0" hangingPunct="1">
        <a:spcBef>
          <a:spcPts val="0"/>
        </a:spcBef>
        <a:buFont typeface="Arial"/>
        <a:buNone/>
        <a:defRPr sz="1000" kern="1200" spc="-100">
          <a:solidFill>
            <a:schemeClr val="tx1"/>
          </a:solidFill>
          <a:latin typeface="Verdana"/>
          <a:ea typeface="+mn-ea"/>
          <a:cs typeface="Verdan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11" Type="http://schemas.openxmlformats.org/officeDocument/2006/relationships/image" Target="../media/image28.jpeg"/><Relationship Id="rId5" Type="http://schemas.openxmlformats.org/officeDocument/2006/relationships/image" Target="../media/image22.jpeg"/><Relationship Id="rId10" Type="http://schemas.openxmlformats.org/officeDocument/2006/relationships/image" Target="../media/image27.jpeg"/><Relationship Id="rId4" Type="http://schemas.openxmlformats.org/officeDocument/2006/relationships/image" Target="../media/image21.jpeg"/><Relationship Id="rId9" Type="http://schemas.openxmlformats.org/officeDocument/2006/relationships/image" Target="../media/image2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DD128095-AF77-47B5-A7D6-019E2A129F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3428" y="-14596"/>
            <a:ext cx="7737144" cy="5158095"/>
          </a:xfrm>
          <a:prstGeom prst="rect">
            <a:avLst/>
          </a:prstGeom>
        </p:spPr>
      </p:pic>
      <p:sp>
        <p:nvSpPr>
          <p:cNvPr id="3" name="Espace réservé du texte 2"/>
          <p:cNvSpPr>
            <a:spLocks noGrp="1"/>
          </p:cNvSpPr>
          <p:nvPr>
            <p:ph type="body" sz="quarter" idx="16"/>
          </p:nvPr>
        </p:nvSpPr>
        <p:spPr>
          <a:xfrm>
            <a:off x="703427" y="93526"/>
            <a:ext cx="7668133" cy="615553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fr-FR" sz="2000" dirty="0">
                <a:solidFill>
                  <a:schemeClr val="tx1"/>
                </a:solidFill>
              </a:rPr>
              <a:t>Afflux de Sizerins cabarets (</a:t>
            </a:r>
            <a:r>
              <a:rPr lang="fr-FR" sz="2000" i="1" dirty="0" err="1">
                <a:solidFill>
                  <a:schemeClr val="tx1"/>
                </a:solidFill>
              </a:rPr>
              <a:t>Acanthis</a:t>
            </a:r>
            <a:r>
              <a:rPr lang="fr-FR" sz="2000" i="1" dirty="0">
                <a:solidFill>
                  <a:schemeClr val="tx1"/>
                </a:solidFill>
              </a:rPr>
              <a:t> cabaret)</a:t>
            </a:r>
            <a:r>
              <a:rPr lang="fr-FR" sz="2000" dirty="0">
                <a:solidFill>
                  <a:schemeClr val="tx1"/>
                </a:solidFill>
              </a:rPr>
              <a:t> et Sizerins Flammés (</a:t>
            </a:r>
            <a:r>
              <a:rPr lang="fr-FR" sz="2000" i="1" dirty="0" err="1">
                <a:solidFill>
                  <a:schemeClr val="tx1"/>
                </a:solidFill>
              </a:rPr>
              <a:t>Acanthis</a:t>
            </a:r>
            <a:r>
              <a:rPr lang="fr-FR" sz="2000" i="1" dirty="0">
                <a:solidFill>
                  <a:schemeClr val="tx1"/>
                </a:solidFill>
              </a:rPr>
              <a:t> </a:t>
            </a:r>
            <a:r>
              <a:rPr lang="fr-FR" sz="2000" i="1" dirty="0" err="1">
                <a:solidFill>
                  <a:schemeClr val="tx1"/>
                </a:solidFill>
              </a:rPr>
              <a:t>flammea</a:t>
            </a:r>
            <a:r>
              <a:rPr lang="fr-FR" sz="2000" i="1" dirty="0">
                <a:solidFill>
                  <a:schemeClr val="tx1"/>
                </a:solidFill>
              </a:rPr>
              <a:t>) </a:t>
            </a:r>
            <a:r>
              <a:rPr lang="fr-FR" sz="2000" dirty="0">
                <a:solidFill>
                  <a:schemeClr val="tx1"/>
                </a:solidFill>
              </a:rPr>
              <a:t>en France lors de l’hiver 2017-2018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6E09E3B-3843-4F62-A050-C704B3CFBBD8}"/>
              </a:ext>
            </a:extLst>
          </p:cNvPr>
          <p:cNvSpPr/>
          <p:nvPr/>
        </p:nvSpPr>
        <p:spPr>
          <a:xfrm>
            <a:off x="1138686" y="781824"/>
            <a:ext cx="67976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b="1" dirty="0">
                <a:latin typeface="+mj-lt"/>
                <a:ea typeface="Times New Roman" panose="02020603050405020304" pitchFamily="18" charset="0"/>
              </a:rPr>
              <a:t>Apport du baguage dans la compréhension du phénomène</a:t>
            </a:r>
            <a:endParaRPr lang="fr-FR" sz="2800" b="1" dirty="0">
              <a:effectLst/>
              <a:latin typeface="+mj-lt"/>
              <a:ea typeface="Times New Roman" panose="02020603050405020304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895A51E-7126-4D88-AA9D-AFE2D391D394}"/>
              </a:ext>
            </a:extLst>
          </p:cNvPr>
          <p:cNvSpPr/>
          <p:nvPr/>
        </p:nvSpPr>
        <p:spPr>
          <a:xfrm>
            <a:off x="5853640" y="1223901"/>
            <a:ext cx="23345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200" b="1" dirty="0">
                <a:latin typeface="+mj-lt"/>
                <a:ea typeface="Times New Roman" panose="02020603050405020304" pitchFamily="18" charset="0"/>
              </a:rPr>
              <a:t>Olivier POISSON &amp; </a:t>
            </a:r>
          </a:p>
          <a:p>
            <a:pPr algn="ctr"/>
            <a:r>
              <a:rPr lang="fr-FR" sz="1200" b="1" dirty="0">
                <a:latin typeface="+mj-lt"/>
                <a:ea typeface="Times New Roman" panose="02020603050405020304" pitchFamily="18" charset="0"/>
              </a:rPr>
              <a:t>Romain Provost</a:t>
            </a:r>
            <a:endParaRPr lang="fr-FR" sz="1200" b="1" dirty="0">
              <a:effectLst/>
              <a:latin typeface="+mj-lt"/>
              <a:ea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D10E7CF-1702-4CF0-933F-4E2466D11E02}"/>
              </a:ext>
            </a:extLst>
          </p:cNvPr>
          <p:cNvSpPr/>
          <p:nvPr/>
        </p:nvSpPr>
        <p:spPr>
          <a:xfrm>
            <a:off x="648439" y="4912666"/>
            <a:ext cx="980493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900" b="1" dirty="0">
                <a:latin typeface="+mj-lt"/>
                <a:ea typeface="Times New Roman" panose="02020603050405020304" pitchFamily="18" charset="0"/>
              </a:rPr>
              <a:t>© Albert </a:t>
            </a:r>
            <a:r>
              <a:rPr lang="fr-FR" sz="900" b="1" dirty="0" err="1">
                <a:latin typeface="+mj-lt"/>
                <a:ea typeface="Times New Roman" panose="02020603050405020304" pitchFamily="18" charset="0"/>
              </a:rPr>
              <a:t>Detey</a:t>
            </a:r>
            <a:endParaRPr lang="fr-FR" sz="900" b="1" dirty="0">
              <a:effectLst/>
              <a:latin typeface="+mj-lt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67470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4061479-4EFB-4344-9818-E00738BD4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94E3C-CCE6-F242-84E3-BCBDD257A1E1}" type="slidenum">
              <a:rPr lang="fr-FR" smtClean="0"/>
              <a:t>10</a:t>
            </a:fld>
            <a:endParaRPr lang="fr-FR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C75CDEC-3921-450E-A034-A1703697FA9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/>
              <a:t>Résultats : distinction biométrique</a:t>
            </a:r>
          </a:p>
        </p:txBody>
      </p:sp>
      <p:pic>
        <p:nvPicPr>
          <p:cNvPr id="10" name="Espace réservé du contenu 9">
            <a:extLst>
              <a:ext uri="{FF2B5EF4-FFF2-40B4-BE49-F238E27FC236}">
                <a16:creationId xmlns:a16="http://schemas.microsoft.com/office/drawing/2014/main" id="{E40876E7-8096-453B-AE8D-5F544C3690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233" y="777469"/>
            <a:ext cx="3892489" cy="252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C1216F69-E328-4F94-9853-214F55B369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9120" y="772138"/>
            <a:ext cx="3870524" cy="25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Espace réservé du contenu 1">
            <a:extLst>
              <a:ext uri="{FF2B5EF4-FFF2-40B4-BE49-F238E27FC236}">
                <a16:creationId xmlns:a16="http://schemas.microsoft.com/office/drawing/2014/main" id="{7C38B7D1-10C7-4538-9214-24825EB47073}"/>
              </a:ext>
            </a:extLst>
          </p:cNvPr>
          <p:cNvSpPr txBox="1">
            <a:spLocks/>
          </p:cNvSpPr>
          <p:nvPr/>
        </p:nvSpPr>
        <p:spPr>
          <a:xfrm>
            <a:off x="450234" y="3419151"/>
            <a:ext cx="8226088" cy="1456665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>
            <a:lvl1pPr marL="342900" indent="-34290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  <a:buFont typeface="Wingdings" panose="05000000000000000000" pitchFamily="2" charset="2"/>
              <a:buChar char="§"/>
              <a:defRPr lang="fr-FR" sz="2200" b="1" kern="0" cap="none" spc="-100" baseline="0" dirty="0" smtClean="0">
                <a:solidFill>
                  <a:srgbClr val="449CDC"/>
                </a:solidFill>
                <a:latin typeface="+mn-lt"/>
                <a:ea typeface="+mn-ea"/>
                <a:cs typeface="+mn-cs"/>
              </a:defRPr>
            </a:lvl1pPr>
            <a:lvl2pPr marL="625475" indent="-342900" algn="just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  <a:buFont typeface="Wingdings" panose="05000000000000000000" pitchFamily="2" charset="2"/>
              <a:buChar char="Ø"/>
              <a:defRPr lang="fr-FR" sz="2000" kern="0" spc="-1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03288" indent="-285750" algn="just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Courier New" panose="02070309020205020404" pitchFamily="49" charset="0"/>
              <a:buChar char="o"/>
              <a:defRPr lang="fr-FR" sz="1800" kern="1200" spc="-100">
                <a:solidFill>
                  <a:srgbClr val="FF0000"/>
                </a:solidFill>
                <a:latin typeface="Verdana"/>
                <a:ea typeface="+mn-ea"/>
                <a:cs typeface="Verdana"/>
              </a:defRPr>
            </a:lvl3pPr>
            <a:lvl4pPr marL="1179513" indent="-285750" algn="just" defTabSz="457200" rtl="0" eaLnBrk="1" latinLnBrk="0" hangingPunct="1">
              <a:spcBef>
                <a:spcPts val="0"/>
              </a:spcBef>
              <a:spcAft>
                <a:spcPts val="200"/>
              </a:spcAft>
              <a:buFont typeface="Wingdings" panose="05000000000000000000" pitchFamily="2" charset="2"/>
              <a:buChar char="§"/>
              <a:defRPr sz="1400" kern="1200" spc="-100">
                <a:solidFill>
                  <a:schemeClr val="tx1"/>
                </a:solidFill>
                <a:latin typeface="Verdana"/>
                <a:ea typeface="+mn-ea"/>
                <a:cs typeface="Verdana"/>
              </a:defRPr>
            </a:lvl4pPr>
            <a:lvl5pPr marL="0" indent="0" algn="just" defTabSz="457200" rtl="0" eaLnBrk="1" latinLnBrk="0" hangingPunct="1">
              <a:spcBef>
                <a:spcPts val="0"/>
              </a:spcBef>
              <a:buFont typeface="Arial"/>
              <a:buNone/>
              <a:defRPr sz="1000" kern="1200" spc="-100">
                <a:solidFill>
                  <a:schemeClr val="tx1"/>
                </a:solidFill>
                <a:latin typeface="Verdana"/>
                <a:ea typeface="+mn-ea"/>
                <a:cs typeface="Verdan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fr-FR" dirty="0"/>
              <a:t>Distribution </a:t>
            </a:r>
          </a:p>
          <a:p>
            <a:pPr lvl="1">
              <a:lnSpc>
                <a:spcPct val="120000"/>
              </a:lnSpc>
            </a:pPr>
            <a:r>
              <a:rPr lang="fr-FR" dirty="0"/>
              <a:t>Autour des valeurs moyennes + décroissance régulière</a:t>
            </a:r>
          </a:p>
          <a:p>
            <a:pPr lvl="1">
              <a:lnSpc>
                <a:spcPct val="120000"/>
              </a:lnSpc>
            </a:pPr>
            <a:r>
              <a:rPr lang="fr-FR" dirty="0"/>
              <a:t>Légère irrégularité dans zones de chevauchement</a:t>
            </a:r>
          </a:p>
        </p:txBody>
      </p:sp>
    </p:spTree>
    <p:extLst>
      <p:ext uri="{BB962C8B-B14F-4D97-AF65-F5344CB8AC3E}">
        <p14:creationId xmlns:p14="http://schemas.microsoft.com/office/powerpoint/2010/main" val="4184131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4061479-4EFB-4344-9818-E00738BD4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94E3C-CCE6-F242-84E3-BCBDD257A1E1}" type="slidenum">
              <a:rPr lang="fr-FR" smtClean="0"/>
              <a:t>11</a:t>
            </a:fld>
            <a:endParaRPr lang="fr-FR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C75CDEC-3921-450E-A034-A1703697FA9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/>
              <a:t>Résultats : distinction biométrique</a:t>
            </a:r>
          </a:p>
        </p:txBody>
      </p:sp>
      <p:sp>
        <p:nvSpPr>
          <p:cNvPr id="8" name="Espace réservé du contenu 1">
            <a:extLst>
              <a:ext uri="{FF2B5EF4-FFF2-40B4-BE49-F238E27FC236}">
                <a16:creationId xmlns:a16="http://schemas.microsoft.com/office/drawing/2014/main" id="{08DAD789-AB63-47AC-A4ED-D9F98F563343}"/>
              </a:ext>
            </a:extLst>
          </p:cNvPr>
          <p:cNvSpPr txBox="1">
            <a:spLocks/>
          </p:cNvSpPr>
          <p:nvPr/>
        </p:nvSpPr>
        <p:spPr>
          <a:xfrm>
            <a:off x="438492" y="3606955"/>
            <a:ext cx="8226088" cy="1292460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>
            <a:lvl1pPr marL="342900" indent="-34290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  <a:buFont typeface="Wingdings" panose="05000000000000000000" pitchFamily="2" charset="2"/>
              <a:buChar char="§"/>
              <a:defRPr lang="fr-FR" sz="2200" b="1" kern="0" cap="none" spc="-100" baseline="0" dirty="0" smtClean="0">
                <a:solidFill>
                  <a:srgbClr val="449CDC"/>
                </a:solidFill>
                <a:latin typeface="+mn-lt"/>
                <a:ea typeface="+mn-ea"/>
                <a:cs typeface="+mn-cs"/>
              </a:defRPr>
            </a:lvl1pPr>
            <a:lvl2pPr marL="625475" indent="-342900" algn="just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  <a:buFont typeface="Wingdings" panose="05000000000000000000" pitchFamily="2" charset="2"/>
              <a:buChar char="Ø"/>
              <a:defRPr lang="fr-FR" sz="2000" kern="0" spc="-1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03288" indent="-285750" algn="just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Courier New" panose="02070309020205020404" pitchFamily="49" charset="0"/>
              <a:buChar char="o"/>
              <a:defRPr lang="fr-FR" sz="1800" kern="1200" spc="-100">
                <a:solidFill>
                  <a:srgbClr val="FF0000"/>
                </a:solidFill>
                <a:latin typeface="Verdana"/>
                <a:ea typeface="+mn-ea"/>
                <a:cs typeface="Verdana"/>
              </a:defRPr>
            </a:lvl3pPr>
            <a:lvl4pPr marL="1179513" indent="-285750" algn="just" defTabSz="457200" rtl="0" eaLnBrk="1" latinLnBrk="0" hangingPunct="1">
              <a:spcBef>
                <a:spcPts val="0"/>
              </a:spcBef>
              <a:spcAft>
                <a:spcPts val="200"/>
              </a:spcAft>
              <a:buFont typeface="Wingdings" panose="05000000000000000000" pitchFamily="2" charset="2"/>
              <a:buChar char="§"/>
              <a:defRPr sz="1400" kern="1200" spc="-100">
                <a:solidFill>
                  <a:schemeClr val="tx1"/>
                </a:solidFill>
                <a:latin typeface="Verdana"/>
                <a:ea typeface="+mn-ea"/>
                <a:cs typeface="Verdana"/>
              </a:defRPr>
            </a:lvl4pPr>
            <a:lvl5pPr marL="0" indent="0" algn="just" defTabSz="457200" rtl="0" eaLnBrk="1" latinLnBrk="0" hangingPunct="1">
              <a:spcBef>
                <a:spcPts val="0"/>
              </a:spcBef>
              <a:buFont typeface="Arial"/>
              <a:buNone/>
              <a:defRPr sz="1000" kern="1200" spc="-100">
                <a:solidFill>
                  <a:schemeClr val="tx1"/>
                </a:solidFill>
                <a:latin typeface="Verdana"/>
                <a:ea typeface="+mn-ea"/>
                <a:cs typeface="Verdan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S. flammé globalement plus grand et plus lourd</a:t>
            </a:r>
          </a:p>
          <a:p>
            <a:pPr lvl="1">
              <a:lnSpc>
                <a:spcPct val="120000"/>
              </a:lnSpc>
            </a:pPr>
            <a:r>
              <a:rPr lang="fr-FR" dirty="0"/>
              <a:t>Non systématique</a:t>
            </a:r>
          </a:p>
          <a:p>
            <a:pPr lvl="1">
              <a:lnSpc>
                <a:spcPct val="120000"/>
              </a:lnSpc>
            </a:pPr>
            <a:r>
              <a:rPr lang="fr-FR" dirty="0"/>
              <a:t>Biais si identifié sur la base de la biométrie ?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04E31B3-DD6E-42A7-AB1B-A5D1175B85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9263" y="749858"/>
            <a:ext cx="3985317" cy="270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Espace réservé du contenu 11">
            <a:extLst>
              <a:ext uri="{FF2B5EF4-FFF2-40B4-BE49-F238E27FC236}">
                <a16:creationId xmlns:a16="http://schemas.microsoft.com/office/drawing/2014/main" id="{4CB02209-5AEC-42BF-AA9D-0BCE47644B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231" y="743406"/>
            <a:ext cx="4014508" cy="2700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02933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4061479-4EFB-4344-9818-E00738BD4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94E3C-CCE6-F242-84E3-BCBDD257A1E1}" type="slidenum">
              <a:rPr lang="fr-FR" smtClean="0"/>
              <a:t>12</a:t>
            </a:fld>
            <a:endParaRPr lang="fr-FR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C75CDEC-3921-450E-A034-A1703697FA9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0234" y="192651"/>
            <a:ext cx="8496543" cy="800219"/>
          </a:xfrm>
        </p:spPr>
        <p:txBody>
          <a:bodyPr/>
          <a:lstStyle/>
          <a:p>
            <a:r>
              <a:rPr lang="fr-FR" dirty="0"/>
              <a:t>Résultats : distinction biométrique </a:t>
            </a:r>
            <a:r>
              <a:rPr lang="fr-FR" dirty="0">
                <a:sym typeface="Wingdings" panose="05000000000000000000" pitchFamily="2" charset="2"/>
              </a:rPr>
              <a:t> sexes indéterminés</a:t>
            </a:r>
            <a:endParaRPr lang="fr-FR" dirty="0"/>
          </a:p>
        </p:txBody>
      </p:sp>
      <p:pic>
        <p:nvPicPr>
          <p:cNvPr id="8" name="Espace réservé du contenu 7">
            <a:extLst>
              <a:ext uri="{FF2B5EF4-FFF2-40B4-BE49-F238E27FC236}">
                <a16:creationId xmlns:a16="http://schemas.microsoft.com/office/drawing/2014/main" id="{9D9AE67C-6198-499D-B87B-2D79C268E28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234" y="814521"/>
            <a:ext cx="3851877" cy="252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A235382E-C55E-4739-AA84-345D7D061C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716" y="814521"/>
            <a:ext cx="3752343" cy="25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Espace réservé du contenu 1">
            <a:extLst>
              <a:ext uri="{FF2B5EF4-FFF2-40B4-BE49-F238E27FC236}">
                <a16:creationId xmlns:a16="http://schemas.microsoft.com/office/drawing/2014/main" id="{F0782744-DBF1-41DD-8824-D0FA4DAD5D88}"/>
              </a:ext>
            </a:extLst>
          </p:cNvPr>
          <p:cNvSpPr txBox="1">
            <a:spLocks/>
          </p:cNvSpPr>
          <p:nvPr/>
        </p:nvSpPr>
        <p:spPr>
          <a:xfrm>
            <a:off x="450234" y="3419151"/>
            <a:ext cx="8226088" cy="1724349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>
            <a:lvl1pPr marL="342900" indent="-34290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  <a:buFont typeface="Wingdings" panose="05000000000000000000" pitchFamily="2" charset="2"/>
              <a:buChar char="§"/>
              <a:defRPr lang="fr-FR" sz="2200" b="1" kern="0" cap="none" spc="-100" baseline="0" dirty="0" smtClean="0">
                <a:solidFill>
                  <a:srgbClr val="449CDC"/>
                </a:solidFill>
                <a:latin typeface="+mn-lt"/>
                <a:ea typeface="+mn-ea"/>
                <a:cs typeface="+mn-cs"/>
              </a:defRPr>
            </a:lvl1pPr>
            <a:lvl2pPr marL="625475" indent="-342900" algn="just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  <a:buFont typeface="Wingdings" panose="05000000000000000000" pitchFamily="2" charset="2"/>
              <a:buChar char="Ø"/>
              <a:defRPr lang="fr-FR" sz="2000" kern="0" spc="-1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03288" indent="-285750" algn="just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Courier New" panose="02070309020205020404" pitchFamily="49" charset="0"/>
              <a:buChar char="o"/>
              <a:defRPr lang="fr-FR" sz="1800" kern="1200" spc="-100">
                <a:solidFill>
                  <a:srgbClr val="FF0000"/>
                </a:solidFill>
                <a:latin typeface="Verdana"/>
                <a:ea typeface="+mn-ea"/>
                <a:cs typeface="Verdana"/>
              </a:defRPr>
            </a:lvl3pPr>
            <a:lvl4pPr marL="1179513" indent="-285750" algn="just" defTabSz="457200" rtl="0" eaLnBrk="1" latinLnBrk="0" hangingPunct="1">
              <a:spcBef>
                <a:spcPts val="0"/>
              </a:spcBef>
              <a:spcAft>
                <a:spcPts val="200"/>
              </a:spcAft>
              <a:buFont typeface="Wingdings" panose="05000000000000000000" pitchFamily="2" charset="2"/>
              <a:buChar char="§"/>
              <a:defRPr sz="1400" kern="1200" spc="-100">
                <a:solidFill>
                  <a:schemeClr val="tx1"/>
                </a:solidFill>
                <a:latin typeface="Verdana"/>
                <a:ea typeface="+mn-ea"/>
                <a:cs typeface="Verdana"/>
              </a:defRPr>
            </a:lvl4pPr>
            <a:lvl5pPr marL="0" indent="0" algn="just" defTabSz="457200" rtl="0" eaLnBrk="1" latinLnBrk="0" hangingPunct="1">
              <a:spcBef>
                <a:spcPts val="0"/>
              </a:spcBef>
              <a:buFont typeface="Arial"/>
              <a:buNone/>
              <a:defRPr sz="1000" kern="1200" spc="-100">
                <a:solidFill>
                  <a:schemeClr val="tx1"/>
                </a:solidFill>
                <a:latin typeface="Verdana"/>
                <a:ea typeface="+mn-ea"/>
                <a:cs typeface="Verdan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fr-FR" dirty="0"/>
              <a:t>Constats </a:t>
            </a:r>
          </a:p>
          <a:p>
            <a:pPr lvl="1">
              <a:lnSpc>
                <a:spcPct val="120000"/>
              </a:lnSpc>
            </a:pPr>
            <a:r>
              <a:rPr lang="fr-FR" dirty="0"/>
              <a:t>Cabarets : sans doute les femelles 1A</a:t>
            </a:r>
          </a:p>
          <a:p>
            <a:pPr lvl="1">
              <a:lnSpc>
                <a:spcPct val="120000"/>
              </a:lnSpc>
            </a:pPr>
            <a:r>
              <a:rPr lang="fr-FR" dirty="0"/>
              <a:t>Flammés : mâles ?</a:t>
            </a:r>
          </a:p>
          <a:p>
            <a:pPr lvl="1">
              <a:lnSpc>
                <a:spcPct val="120000"/>
              </a:lnSpc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97019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2885979-87FF-4967-87EA-82BABDE3BB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13177" y="4837628"/>
            <a:ext cx="2133600" cy="150065"/>
          </a:xfrm>
        </p:spPr>
        <p:txBody>
          <a:bodyPr/>
          <a:lstStyle/>
          <a:p>
            <a:fld id="{59894E3C-CCE6-F242-84E3-BCBDD257A1E1}" type="slidenum">
              <a:rPr lang="fr-FR" smtClean="0"/>
              <a:t>13</a:t>
            </a:fld>
            <a:endParaRPr lang="fr-FR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D19E150-58C1-4159-9963-678D484BA89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/>
              <a:t>Résultats : examen Sizerins d’âge connu (bagués)</a:t>
            </a:r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785F6707-31C4-4A5C-89BD-73B4034D61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290" y="801715"/>
            <a:ext cx="2050029" cy="13680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4CC02AD-6B27-486E-B8CC-03542F30428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14"/>
          <a:stretch/>
        </p:blipFill>
        <p:spPr bwMode="auto">
          <a:xfrm>
            <a:off x="3258635" y="801715"/>
            <a:ext cx="1880925" cy="1368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F5BC75A7-30DC-44C9-9FD9-C05BB614A623}"/>
              </a:ext>
            </a:extLst>
          </p:cNvPr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154" b="4970"/>
          <a:stretch/>
        </p:blipFill>
        <p:spPr bwMode="auto">
          <a:xfrm>
            <a:off x="5209876" y="801716"/>
            <a:ext cx="1486535" cy="1368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C97F29E8-6CBA-48B8-A256-101DD86CD48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55" t="18948" r="12733" b="8743"/>
          <a:stretch/>
        </p:blipFill>
        <p:spPr bwMode="auto">
          <a:xfrm>
            <a:off x="1139231" y="3668302"/>
            <a:ext cx="2053243" cy="1368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15B5C908-4941-45F3-BCF7-4E334018EAC3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13" t="17606"/>
          <a:stretch/>
        </p:blipFill>
        <p:spPr bwMode="auto">
          <a:xfrm>
            <a:off x="3258635" y="3668302"/>
            <a:ext cx="1881755" cy="1368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E6D95E26-14FB-4350-BC4B-7FA328F4D2D5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88" t="22917" r="9018" b="19311"/>
          <a:stretch/>
        </p:blipFill>
        <p:spPr bwMode="auto">
          <a:xfrm rot="16200000">
            <a:off x="5276470" y="3601708"/>
            <a:ext cx="1368000" cy="150118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45A89C3-A7F0-410B-A6C2-F0C61A6AB0A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231" y="2235008"/>
            <a:ext cx="2052302" cy="136800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68060A78-8E65-4F1C-B815-8E6DF25F2731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5" r="3347"/>
          <a:stretch/>
        </p:blipFill>
        <p:spPr bwMode="auto">
          <a:xfrm>
            <a:off x="3258635" y="2235008"/>
            <a:ext cx="1881754" cy="1368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86EF976F-2BA6-41BC-8E8B-A7C439F1C616}"/>
              </a:ext>
            </a:extLst>
          </p:cNvPr>
          <p:cNvPicPr/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85" r="30894" b="2485"/>
          <a:stretch/>
        </p:blipFill>
        <p:spPr bwMode="auto">
          <a:xfrm>
            <a:off x="5209876" y="2235008"/>
            <a:ext cx="1491615" cy="1368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6" name="Légende : flèche courbée sans bordure 15">
            <a:extLst>
              <a:ext uri="{FF2B5EF4-FFF2-40B4-BE49-F238E27FC236}">
                <a16:creationId xmlns:a16="http://schemas.microsoft.com/office/drawing/2014/main" id="{37C9A769-0901-4234-A209-5FE393F19D85}"/>
              </a:ext>
            </a:extLst>
          </p:cNvPr>
          <p:cNvSpPr/>
          <p:nvPr/>
        </p:nvSpPr>
        <p:spPr>
          <a:xfrm>
            <a:off x="7130010" y="3402953"/>
            <a:ext cx="1749518" cy="400110"/>
          </a:xfrm>
          <a:prstGeom prst="callout2">
            <a:avLst>
              <a:gd name="adj1" fmla="val 37101"/>
              <a:gd name="adj2" fmla="val -4955"/>
              <a:gd name="adj3" fmla="val 37193"/>
              <a:gd name="adj4" fmla="val -12875"/>
              <a:gd name="adj5" fmla="val -85988"/>
              <a:gd name="adj6" fmla="val -35746"/>
            </a:avLst>
          </a:prstGeom>
          <a:noFill/>
          <a:ln w="190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Rectrices plutôt pointues</a:t>
            </a:r>
          </a:p>
        </p:txBody>
      </p:sp>
      <p:sp>
        <p:nvSpPr>
          <p:cNvPr id="17" name="Légende : flèche courbée sans bordure 16">
            <a:extLst>
              <a:ext uri="{FF2B5EF4-FFF2-40B4-BE49-F238E27FC236}">
                <a16:creationId xmlns:a16="http://schemas.microsoft.com/office/drawing/2014/main" id="{DAAA6423-4887-4128-B685-6F968C9A3015}"/>
              </a:ext>
            </a:extLst>
          </p:cNvPr>
          <p:cNvSpPr/>
          <p:nvPr/>
        </p:nvSpPr>
        <p:spPr>
          <a:xfrm>
            <a:off x="-11106" y="2627898"/>
            <a:ext cx="1177354" cy="305066"/>
          </a:xfrm>
          <a:prstGeom prst="callout2">
            <a:avLst>
              <a:gd name="adj1" fmla="val 37101"/>
              <a:gd name="adj2" fmla="val -4955"/>
              <a:gd name="adj3" fmla="val 37193"/>
              <a:gd name="adj4" fmla="val -15918"/>
              <a:gd name="adj5" fmla="val 86351"/>
              <a:gd name="adj6" fmla="val -21842"/>
            </a:avLst>
          </a:prstGeom>
          <a:noFill/>
          <a:ln w="190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2A, </a:t>
            </a:r>
          </a:p>
          <a:p>
            <a:pPr algn="ctr"/>
            <a:r>
              <a:rPr lang="fr-FR" dirty="0">
                <a:solidFill>
                  <a:schemeClr val="tx1"/>
                </a:solidFill>
              </a:rPr>
              <a:t>mâle probable</a:t>
            </a:r>
          </a:p>
        </p:txBody>
      </p:sp>
      <p:sp>
        <p:nvSpPr>
          <p:cNvPr id="18" name="Légende : flèche courbée sans bordure 17">
            <a:extLst>
              <a:ext uri="{FF2B5EF4-FFF2-40B4-BE49-F238E27FC236}">
                <a16:creationId xmlns:a16="http://schemas.microsoft.com/office/drawing/2014/main" id="{968D4D21-1C4F-4500-8F62-AFB3507F1506}"/>
              </a:ext>
            </a:extLst>
          </p:cNvPr>
          <p:cNvSpPr/>
          <p:nvPr/>
        </p:nvSpPr>
        <p:spPr>
          <a:xfrm>
            <a:off x="45503" y="1208561"/>
            <a:ext cx="1022472" cy="305066"/>
          </a:xfrm>
          <a:prstGeom prst="callout2">
            <a:avLst>
              <a:gd name="adj1" fmla="val 37101"/>
              <a:gd name="adj2" fmla="val -4955"/>
              <a:gd name="adj3" fmla="val 37193"/>
              <a:gd name="adj4" fmla="val -15918"/>
              <a:gd name="adj5" fmla="val 86351"/>
              <a:gd name="adj6" fmla="val -21842"/>
            </a:avLst>
          </a:prstGeom>
          <a:noFill/>
          <a:ln w="190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+2A, mâle</a:t>
            </a:r>
          </a:p>
        </p:txBody>
      </p:sp>
      <p:sp>
        <p:nvSpPr>
          <p:cNvPr id="19" name="Légende : flèche courbée sans bordure 18">
            <a:extLst>
              <a:ext uri="{FF2B5EF4-FFF2-40B4-BE49-F238E27FC236}">
                <a16:creationId xmlns:a16="http://schemas.microsoft.com/office/drawing/2014/main" id="{5BAA9305-C997-44FD-B380-467FD31F10FF}"/>
              </a:ext>
            </a:extLst>
          </p:cNvPr>
          <p:cNvSpPr/>
          <p:nvPr/>
        </p:nvSpPr>
        <p:spPr>
          <a:xfrm>
            <a:off x="118025" y="4047235"/>
            <a:ext cx="919093" cy="305066"/>
          </a:xfrm>
          <a:prstGeom prst="callout2">
            <a:avLst>
              <a:gd name="adj1" fmla="val 37101"/>
              <a:gd name="adj2" fmla="val -4955"/>
              <a:gd name="adj3" fmla="val 37193"/>
              <a:gd name="adj4" fmla="val -15918"/>
              <a:gd name="adj5" fmla="val 86351"/>
              <a:gd name="adj6" fmla="val -21842"/>
            </a:avLst>
          </a:prstGeom>
          <a:noFill/>
          <a:ln w="190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+2A, mâle</a:t>
            </a:r>
          </a:p>
        </p:txBody>
      </p:sp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A30ED3DA-E6F2-4B3C-9D1D-C92647AFF843}"/>
              </a:ext>
            </a:extLst>
          </p:cNvPr>
          <p:cNvCxnSpPr>
            <a:cxnSpLocks/>
          </p:cNvCxnSpPr>
          <p:nvPr/>
        </p:nvCxnSpPr>
        <p:spPr>
          <a:xfrm flipH="1">
            <a:off x="6541649" y="3560370"/>
            <a:ext cx="383674" cy="636472"/>
          </a:xfrm>
          <a:prstGeom prst="line">
            <a:avLst/>
          </a:prstGeom>
          <a:ln w="190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Légende : flèche courbée sans bordure 29">
            <a:extLst>
              <a:ext uri="{FF2B5EF4-FFF2-40B4-BE49-F238E27FC236}">
                <a16:creationId xmlns:a16="http://schemas.microsoft.com/office/drawing/2014/main" id="{A96412CE-B66C-47EA-900F-2AF4367B673F}"/>
              </a:ext>
            </a:extLst>
          </p:cNvPr>
          <p:cNvSpPr/>
          <p:nvPr/>
        </p:nvSpPr>
        <p:spPr>
          <a:xfrm>
            <a:off x="7161117" y="1111757"/>
            <a:ext cx="1749518" cy="400110"/>
          </a:xfrm>
          <a:prstGeom prst="callout2">
            <a:avLst>
              <a:gd name="adj1" fmla="val 37101"/>
              <a:gd name="adj2" fmla="val -4955"/>
              <a:gd name="adj3" fmla="val 37193"/>
              <a:gd name="adj4" fmla="val -12875"/>
              <a:gd name="adj5" fmla="val 47325"/>
              <a:gd name="adj6" fmla="val -32479"/>
            </a:avLst>
          </a:prstGeom>
          <a:noFill/>
          <a:ln w="190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Rectrices plutôt arrondies</a:t>
            </a:r>
          </a:p>
        </p:txBody>
      </p:sp>
      <p:sp>
        <p:nvSpPr>
          <p:cNvPr id="31" name="Légende : flèche courbée sans bordure 30">
            <a:extLst>
              <a:ext uri="{FF2B5EF4-FFF2-40B4-BE49-F238E27FC236}">
                <a16:creationId xmlns:a16="http://schemas.microsoft.com/office/drawing/2014/main" id="{CBFE9973-6FDD-4855-ADFB-41D2F1107607}"/>
              </a:ext>
            </a:extLst>
          </p:cNvPr>
          <p:cNvSpPr/>
          <p:nvPr/>
        </p:nvSpPr>
        <p:spPr>
          <a:xfrm>
            <a:off x="6813177" y="2227788"/>
            <a:ext cx="1749518" cy="400110"/>
          </a:xfrm>
          <a:prstGeom prst="callout2">
            <a:avLst>
              <a:gd name="adj1" fmla="val 8534"/>
              <a:gd name="adj2" fmla="val -4411"/>
              <a:gd name="adj3" fmla="val 13387"/>
              <a:gd name="adj4" fmla="val -98351"/>
              <a:gd name="adj5" fmla="val -214541"/>
              <a:gd name="adj6" fmla="val -164777"/>
            </a:avLst>
          </a:prstGeom>
          <a:noFill/>
          <a:ln w="190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Pas de limites de mues GC</a:t>
            </a:r>
          </a:p>
          <a:p>
            <a:pPr algn="ctr"/>
            <a:r>
              <a:rPr lang="fr-FR" dirty="0">
                <a:solidFill>
                  <a:schemeClr val="tx1"/>
                </a:solidFill>
              </a:rPr>
              <a:t>(30 % des 2A)</a:t>
            </a:r>
          </a:p>
        </p:txBody>
      </p:sp>
      <p:cxnSp>
        <p:nvCxnSpPr>
          <p:cNvPr id="32" name="Connecteur droit 31">
            <a:extLst>
              <a:ext uri="{FF2B5EF4-FFF2-40B4-BE49-F238E27FC236}">
                <a16:creationId xmlns:a16="http://schemas.microsoft.com/office/drawing/2014/main" id="{F9224DE5-FD2F-44AF-A3E7-B333BB69092D}"/>
              </a:ext>
            </a:extLst>
          </p:cNvPr>
          <p:cNvCxnSpPr>
            <a:cxnSpLocks/>
          </p:cNvCxnSpPr>
          <p:nvPr/>
        </p:nvCxnSpPr>
        <p:spPr>
          <a:xfrm flipH="1">
            <a:off x="3857625" y="2296492"/>
            <a:ext cx="1202843" cy="622516"/>
          </a:xfrm>
          <a:prstGeom prst="line">
            <a:avLst/>
          </a:prstGeom>
          <a:ln w="190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Espace réservé du contenu 1">
            <a:extLst>
              <a:ext uri="{FF2B5EF4-FFF2-40B4-BE49-F238E27FC236}">
                <a16:creationId xmlns:a16="http://schemas.microsoft.com/office/drawing/2014/main" id="{C7CEC2E7-6632-40E5-B739-9329A022BB79}"/>
              </a:ext>
            </a:extLst>
          </p:cNvPr>
          <p:cNvSpPr txBox="1">
            <a:spLocks/>
          </p:cNvSpPr>
          <p:nvPr/>
        </p:nvSpPr>
        <p:spPr>
          <a:xfrm>
            <a:off x="6813177" y="3990536"/>
            <a:ext cx="2330823" cy="1175164"/>
          </a:xfrm>
          <a:prstGeom prst="rect">
            <a:avLst/>
          </a:prstGeom>
        </p:spPr>
        <p:txBody>
          <a:bodyPr vert="horz" wrap="square" lIns="0" tIns="0" rIns="0" bIns="0" rtlCol="0">
            <a:normAutofit lnSpcReduction="10000"/>
          </a:bodyPr>
          <a:lstStyle>
            <a:lvl1pPr marL="342900" indent="-34290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  <a:buFont typeface="Wingdings" panose="05000000000000000000" pitchFamily="2" charset="2"/>
              <a:buChar char="§"/>
              <a:defRPr lang="fr-FR" sz="2200" b="1" kern="0" cap="none" spc="-100" baseline="0" dirty="0" smtClean="0">
                <a:solidFill>
                  <a:srgbClr val="449CDC"/>
                </a:solidFill>
                <a:latin typeface="+mn-lt"/>
                <a:ea typeface="+mn-ea"/>
                <a:cs typeface="+mn-cs"/>
              </a:defRPr>
            </a:lvl1pPr>
            <a:lvl2pPr marL="625475" indent="-342900" algn="just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  <a:buFont typeface="Wingdings" panose="05000000000000000000" pitchFamily="2" charset="2"/>
              <a:buChar char="Ø"/>
              <a:defRPr lang="fr-FR" sz="2000" kern="0" spc="-1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03288" indent="-285750" algn="just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Courier New" panose="02070309020205020404" pitchFamily="49" charset="0"/>
              <a:buChar char="o"/>
              <a:defRPr lang="fr-FR" sz="1800" kern="1200" spc="-100">
                <a:solidFill>
                  <a:srgbClr val="FF0000"/>
                </a:solidFill>
                <a:latin typeface="Verdana"/>
                <a:ea typeface="+mn-ea"/>
                <a:cs typeface="Verdana"/>
              </a:defRPr>
            </a:lvl3pPr>
            <a:lvl4pPr marL="1179513" indent="-285750" algn="just" defTabSz="457200" rtl="0" eaLnBrk="1" latinLnBrk="0" hangingPunct="1">
              <a:spcBef>
                <a:spcPts val="0"/>
              </a:spcBef>
              <a:spcAft>
                <a:spcPts val="200"/>
              </a:spcAft>
              <a:buFont typeface="Wingdings" panose="05000000000000000000" pitchFamily="2" charset="2"/>
              <a:buChar char="§"/>
              <a:defRPr sz="1400" kern="1200" spc="-100">
                <a:solidFill>
                  <a:schemeClr val="tx1"/>
                </a:solidFill>
                <a:latin typeface="Verdana"/>
                <a:ea typeface="+mn-ea"/>
                <a:cs typeface="Verdana"/>
              </a:defRPr>
            </a:lvl4pPr>
            <a:lvl5pPr marL="0" indent="0" algn="just" defTabSz="457200" rtl="0" eaLnBrk="1" latinLnBrk="0" hangingPunct="1">
              <a:spcBef>
                <a:spcPts val="0"/>
              </a:spcBef>
              <a:buFont typeface="Arial"/>
              <a:buNone/>
              <a:defRPr sz="1000" kern="1200" spc="-100">
                <a:solidFill>
                  <a:schemeClr val="tx1"/>
                </a:solidFill>
                <a:latin typeface="Verdana"/>
                <a:ea typeface="+mn-ea"/>
                <a:cs typeface="Verdan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 3" panose="05040102010807070707" pitchFamily="18" charset="2"/>
              <a:buChar char=""/>
            </a:pPr>
            <a:r>
              <a:rPr lang="fr-FR" dirty="0"/>
              <a:t>Critère à utiliser prudemment</a:t>
            </a:r>
          </a:p>
          <a:p>
            <a:pPr lvl="1" algn="l">
              <a:buFont typeface="Wingdings 3" panose="05040102010807070707" pitchFamily="18" charset="2"/>
              <a:buChar char=""/>
            </a:pPr>
            <a:r>
              <a:rPr lang="fr-FR" dirty="0"/>
              <a:t>Usure durant l’hiver</a:t>
            </a:r>
          </a:p>
        </p:txBody>
      </p:sp>
    </p:spTree>
    <p:extLst>
      <p:ext uri="{BB962C8B-B14F-4D97-AF65-F5344CB8AC3E}">
        <p14:creationId xmlns:p14="http://schemas.microsoft.com/office/powerpoint/2010/main" val="1611614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30" grpId="0" animBg="1"/>
      <p:bldP spid="31" grpId="0" animBg="1"/>
      <p:bldP spid="3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D1E030C-18B0-4C49-8CAE-56E8A8AE99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94E3C-CCE6-F242-84E3-BCBDD257A1E1}" type="slidenum">
              <a:rPr lang="fr-FR" smtClean="0"/>
              <a:t>14</a:t>
            </a:fld>
            <a:endParaRPr lang="fr-FR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015BDB20-9150-41D0-B0C5-F3EABDFDE0D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0234" y="192651"/>
            <a:ext cx="8236565" cy="902811"/>
          </a:xfrm>
        </p:spPr>
        <p:txBody>
          <a:bodyPr/>
          <a:lstStyle/>
          <a:p>
            <a:r>
              <a:rPr lang="fr-FR" dirty="0"/>
              <a:t>Résultats : critères d'âge sur les rémiges secondaires ?</a:t>
            </a:r>
          </a:p>
          <a:p>
            <a:endParaRPr lang="fr-FR" dirty="0"/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467395D3-8548-4A1C-A5B5-2168FF750B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0234" y="808038"/>
            <a:ext cx="3792112" cy="28800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2E6A3D5-A12E-4EB0-A2F5-C83BFD3E38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6485" y="808038"/>
            <a:ext cx="3947123" cy="2880000"/>
          </a:xfrm>
          <a:prstGeom prst="rect">
            <a:avLst/>
          </a:prstGeom>
        </p:spPr>
      </p:pic>
      <p:sp>
        <p:nvSpPr>
          <p:cNvPr id="8" name="Légende : flèche courbée sans bordure 7">
            <a:extLst>
              <a:ext uri="{FF2B5EF4-FFF2-40B4-BE49-F238E27FC236}">
                <a16:creationId xmlns:a16="http://schemas.microsoft.com/office/drawing/2014/main" id="{87F48CB1-587E-4233-8BDF-4B1C9F393F9B}"/>
              </a:ext>
            </a:extLst>
          </p:cNvPr>
          <p:cNvSpPr/>
          <p:nvPr/>
        </p:nvSpPr>
        <p:spPr>
          <a:xfrm>
            <a:off x="1245583" y="3715153"/>
            <a:ext cx="2201413" cy="305066"/>
          </a:xfrm>
          <a:prstGeom prst="callout2">
            <a:avLst>
              <a:gd name="adj1" fmla="val 37101"/>
              <a:gd name="adj2" fmla="val -4955"/>
              <a:gd name="adj3" fmla="val 37193"/>
              <a:gd name="adj4" fmla="val -15918"/>
              <a:gd name="adj5" fmla="val 86351"/>
              <a:gd name="adj6" fmla="val -21842"/>
            </a:avLst>
          </a:prstGeom>
          <a:noFill/>
          <a:ln w="190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2A, mâle probable</a:t>
            </a:r>
          </a:p>
        </p:txBody>
      </p:sp>
      <p:sp>
        <p:nvSpPr>
          <p:cNvPr id="9" name="Légende : flèche courbée sans bordure 8">
            <a:extLst>
              <a:ext uri="{FF2B5EF4-FFF2-40B4-BE49-F238E27FC236}">
                <a16:creationId xmlns:a16="http://schemas.microsoft.com/office/drawing/2014/main" id="{6AB57C2F-8777-43F0-BBD5-8714D27BADC2}"/>
              </a:ext>
            </a:extLst>
          </p:cNvPr>
          <p:cNvSpPr/>
          <p:nvPr/>
        </p:nvSpPr>
        <p:spPr>
          <a:xfrm>
            <a:off x="6061625" y="3706683"/>
            <a:ext cx="1689510" cy="305066"/>
          </a:xfrm>
          <a:prstGeom prst="callout2">
            <a:avLst>
              <a:gd name="adj1" fmla="val 37101"/>
              <a:gd name="adj2" fmla="val -4955"/>
              <a:gd name="adj3" fmla="val 37193"/>
              <a:gd name="adj4" fmla="val -15918"/>
              <a:gd name="adj5" fmla="val 86351"/>
              <a:gd name="adj6" fmla="val -21842"/>
            </a:avLst>
          </a:prstGeom>
          <a:noFill/>
          <a:ln w="190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+2A, mâle</a:t>
            </a:r>
          </a:p>
        </p:txBody>
      </p:sp>
      <p:sp>
        <p:nvSpPr>
          <p:cNvPr id="10" name="Espace réservé du contenu 1">
            <a:extLst>
              <a:ext uri="{FF2B5EF4-FFF2-40B4-BE49-F238E27FC236}">
                <a16:creationId xmlns:a16="http://schemas.microsoft.com/office/drawing/2014/main" id="{3DCED07B-C601-468D-BE6C-4DAC70D5B63B}"/>
              </a:ext>
            </a:extLst>
          </p:cNvPr>
          <p:cNvSpPr txBox="1">
            <a:spLocks/>
          </p:cNvSpPr>
          <p:nvPr/>
        </p:nvSpPr>
        <p:spPr>
          <a:xfrm>
            <a:off x="446750" y="4071874"/>
            <a:ext cx="4121766" cy="1014132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>
            <a:lvl1pPr marL="342900" indent="-34290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  <a:buFont typeface="Wingdings" panose="05000000000000000000" pitchFamily="2" charset="2"/>
              <a:buChar char="§"/>
              <a:defRPr lang="fr-FR" sz="2200" b="1" kern="0" cap="none" spc="-100" baseline="0" dirty="0" smtClean="0">
                <a:solidFill>
                  <a:srgbClr val="449CDC"/>
                </a:solidFill>
                <a:latin typeface="+mn-lt"/>
                <a:ea typeface="+mn-ea"/>
                <a:cs typeface="+mn-cs"/>
              </a:defRPr>
            </a:lvl1pPr>
            <a:lvl2pPr marL="625475" indent="-342900" algn="just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  <a:buFont typeface="Wingdings" panose="05000000000000000000" pitchFamily="2" charset="2"/>
              <a:buChar char="Ø"/>
              <a:defRPr lang="fr-FR" sz="2000" kern="0" spc="-1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03288" indent="-285750" algn="just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Courier New" panose="02070309020205020404" pitchFamily="49" charset="0"/>
              <a:buChar char="o"/>
              <a:defRPr lang="fr-FR" sz="1800" kern="1200" spc="-100">
                <a:solidFill>
                  <a:srgbClr val="FF0000"/>
                </a:solidFill>
                <a:latin typeface="Verdana"/>
                <a:ea typeface="+mn-ea"/>
                <a:cs typeface="Verdana"/>
              </a:defRPr>
            </a:lvl3pPr>
            <a:lvl4pPr marL="1179513" indent="-285750" algn="just" defTabSz="457200" rtl="0" eaLnBrk="1" latinLnBrk="0" hangingPunct="1">
              <a:spcBef>
                <a:spcPts val="0"/>
              </a:spcBef>
              <a:spcAft>
                <a:spcPts val="200"/>
              </a:spcAft>
              <a:buFont typeface="Wingdings" panose="05000000000000000000" pitchFamily="2" charset="2"/>
              <a:buChar char="§"/>
              <a:defRPr sz="1400" kern="1200" spc="-100">
                <a:solidFill>
                  <a:schemeClr val="tx1"/>
                </a:solidFill>
                <a:latin typeface="Verdana"/>
                <a:ea typeface="+mn-ea"/>
                <a:cs typeface="Verdana"/>
              </a:defRPr>
            </a:lvl4pPr>
            <a:lvl5pPr marL="0" indent="0" algn="just" defTabSz="457200" rtl="0" eaLnBrk="1" latinLnBrk="0" hangingPunct="1">
              <a:spcBef>
                <a:spcPts val="0"/>
              </a:spcBef>
              <a:buFont typeface="Arial"/>
              <a:buNone/>
              <a:defRPr sz="1000" kern="1200" spc="-100">
                <a:solidFill>
                  <a:schemeClr val="tx1"/>
                </a:solidFill>
                <a:latin typeface="Verdana"/>
                <a:ea typeface="+mn-ea"/>
                <a:cs typeface="Verdan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fr-FR" dirty="0"/>
              <a:t>Couleur : brun-clair</a:t>
            </a:r>
          </a:p>
          <a:p>
            <a:pPr lvl="1"/>
            <a:r>
              <a:rPr lang="fr-FR" dirty="0"/>
              <a:t>Étroite, + dissymétrique</a:t>
            </a:r>
          </a:p>
          <a:p>
            <a:pPr lvl="1"/>
            <a:r>
              <a:rPr lang="fr-FR" dirty="0"/>
              <a:t>Inclusion convexe sur le rachis</a:t>
            </a:r>
          </a:p>
        </p:txBody>
      </p:sp>
      <p:sp>
        <p:nvSpPr>
          <p:cNvPr id="11" name="Espace réservé du contenu 1">
            <a:extLst>
              <a:ext uri="{FF2B5EF4-FFF2-40B4-BE49-F238E27FC236}">
                <a16:creationId xmlns:a16="http://schemas.microsoft.com/office/drawing/2014/main" id="{C992B624-6712-43CE-A8A7-F052B900F04C}"/>
              </a:ext>
            </a:extLst>
          </p:cNvPr>
          <p:cNvSpPr txBox="1">
            <a:spLocks/>
          </p:cNvSpPr>
          <p:nvPr/>
        </p:nvSpPr>
        <p:spPr>
          <a:xfrm>
            <a:off x="4809163" y="4071874"/>
            <a:ext cx="4121766" cy="1014132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>
            <a:lvl1pPr marL="342900" indent="-34290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  <a:buFont typeface="Wingdings" panose="05000000000000000000" pitchFamily="2" charset="2"/>
              <a:buChar char="§"/>
              <a:defRPr lang="fr-FR" sz="2200" b="1" kern="0" cap="none" spc="-100" baseline="0" dirty="0" smtClean="0">
                <a:solidFill>
                  <a:srgbClr val="449CDC"/>
                </a:solidFill>
                <a:latin typeface="+mn-lt"/>
                <a:ea typeface="+mn-ea"/>
                <a:cs typeface="+mn-cs"/>
              </a:defRPr>
            </a:lvl1pPr>
            <a:lvl2pPr marL="625475" indent="-342900" algn="just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  <a:buFont typeface="Wingdings" panose="05000000000000000000" pitchFamily="2" charset="2"/>
              <a:buChar char="Ø"/>
              <a:defRPr lang="fr-FR" sz="2000" kern="0" spc="-1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03288" indent="-285750" algn="just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Courier New" panose="02070309020205020404" pitchFamily="49" charset="0"/>
              <a:buChar char="o"/>
              <a:defRPr lang="fr-FR" sz="1800" kern="1200" spc="-100">
                <a:solidFill>
                  <a:srgbClr val="FF0000"/>
                </a:solidFill>
                <a:latin typeface="Verdana"/>
                <a:ea typeface="+mn-ea"/>
                <a:cs typeface="Verdana"/>
              </a:defRPr>
            </a:lvl3pPr>
            <a:lvl4pPr marL="1179513" indent="-285750" algn="just" defTabSz="457200" rtl="0" eaLnBrk="1" latinLnBrk="0" hangingPunct="1">
              <a:spcBef>
                <a:spcPts val="0"/>
              </a:spcBef>
              <a:spcAft>
                <a:spcPts val="200"/>
              </a:spcAft>
              <a:buFont typeface="Wingdings" panose="05000000000000000000" pitchFamily="2" charset="2"/>
              <a:buChar char="§"/>
              <a:defRPr sz="1400" kern="1200" spc="-100">
                <a:solidFill>
                  <a:schemeClr val="tx1"/>
                </a:solidFill>
                <a:latin typeface="Verdana"/>
                <a:ea typeface="+mn-ea"/>
                <a:cs typeface="Verdana"/>
              </a:defRPr>
            </a:lvl4pPr>
            <a:lvl5pPr marL="0" indent="0" algn="just" defTabSz="457200" rtl="0" eaLnBrk="1" latinLnBrk="0" hangingPunct="1">
              <a:spcBef>
                <a:spcPts val="0"/>
              </a:spcBef>
              <a:buFont typeface="Arial"/>
              <a:buNone/>
              <a:defRPr sz="1000" kern="1200" spc="-100">
                <a:solidFill>
                  <a:schemeClr val="tx1"/>
                </a:solidFill>
                <a:latin typeface="Verdana"/>
                <a:ea typeface="+mn-ea"/>
                <a:cs typeface="Verdan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fr-FR" dirty="0"/>
              <a:t>Couleur : brun-sombre</a:t>
            </a:r>
          </a:p>
          <a:p>
            <a:pPr lvl="1"/>
            <a:r>
              <a:rPr lang="fr-FR" dirty="0"/>
              <a:t>Large, + symétrique</a:t>
            </a:r>
          </a:p>
          <a:p>
            <a:pPr lvl="1"/>
            <a:r>
              <a:rPr lang="fr-FR" dirty="0"/>
              <a:t>Extrémité plus droite, carrée</a:t>
            </a:r>
          </a:p>
        </p:txBody>
      </p:sp>
    </p:spTree>
    <p:extLst>
      <p:ext uri="{BB962C8B-B14F-4D97-AF65-F5344CB8AC3E}">
        <p14:creationId xmlns:p14="http://schemas.microsoft.com/office/powerpoint/2010/main" val="33092650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9F19FE1-3C9E-4B8D-9184-569ED94BAF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94E3C-CCE6-F242-84E3-BCBDD257A1E1}" type="slidenum">
              <a:rPr lang="fr-FR" smtClean="0"/>
              <a:t>15</a:t>
            </a:fld>
            <a:endParaRPr lang="fr-FR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4480FFA-526B-44A4-A4A8-8D472B48D71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/>
              <a:t>Résultats : provenance/destination</a:t>
            </a:r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DC3FCB08-412F-41A8-8849-9238F265FC1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0234" y="808038"/>
            <a:ext cx="2830524" cy="32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Légende : flèche courbée sans bordure 7">
            <a:extLst>
              <a:ext uri="{FF2B5EF4-FFF2-40B4-BE49-F238E27FC236}">
                <a16:creationId xmlns:a16="http://schemas.microsoft.com/office/drawing/2014/main" id="{898E0EFC-8A97-48F6-A618-C504615AC3FB}"/>
              </a:ext>
            </a:extLst>
          </p:cNvPr>
          <p:cNvSpPr/>
          <p:nvPr/>
        </p:nvSpPr>
        <p:spPr>
          <a:xfrm>
            <a:off x="1121515" y="4110782"/>
            <a:ext cx="1487961" cy="305066"/>
          </a:xfrm>
          <a:prstGeom prst="callout2">
            <a:avLst>
              <a:gd name="adj1" fmla="val 37101"/>
              <a:gd name="adj2" fmla="val -4955"/>
              <a:gd name="adj3" fmla="val 37193"/>
              <a:gd name="adj4" fmla="val -15918"/>
              <a:gd name="adj5" fmla="val 86351"/>
              <a:gd name="adj6" fmla="val -21842"/>
            </a:avLst>
          </a:prstGeom>
          <a:noFill/>
          <a:ln w="190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2000-2017</a:t>
            </a:r>
          </a:p>
        </p:txBody>
      </p:sp>
      <p:sp>
        <p:nvSpPr>
          <p:cNvPr id="10" name="Espace réservé du contenu 1">
            <a:extLst>
              <a:ext uri="{FF2B5EF4-FFF2-40B4-BE49-F238E27FC236}">
                <a16:creationId xmlns:a16="http://schemas.microsoft.com/office/drawing/2014/main" id="{07B305E1-D25A-4FAA-A008-AEB50137A120}"/>
              </a:ext>
            </a:extLst>
          </p:cNvPr>
          <p:cNvSpPr txBox="1">
            <a:spLocks/>
          </p:cNvSpPr>
          <p:nvPr/>
        </p:nvSpPr>
        <p:spPr>
          <a:xfrm>
            <a:off x="6415128" y="794607"/>
            <a:ext cx="2609474" cy="3907540"/>
          </a:xfrm>
          <a:prstGeom prst="rect">
            <a:avLst/>
          </a:prstGeom>
        </p:spPr>
        <p:txBody>
          <a:bodyPr vert="horz" wrap="square" lIns="0" tIns="0" rIns="0" bIns="0" rtlCol="0">
            <a:normAutofit lnSpcReduction="10000"/>
          </a:bodyPr>
          <a:lstStyle>
            <a:lvl1pPr marL="342900" indent="-34290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  <a:buFont typeface="Wingdings" panose="05000000000000000000" pitchFamily="2" charset="2"/>
              <a:buChar char="§"/>
              <a:defRPr lang="fr-FR" sz="2200" b="1" kern="0" cap="none" spc="-100" baseline="0" dirty="0" smtClean="0">
                <a:solidFill>
                  <a:srgbClr val="449CDC"/>
                </a:solidFill>
                <a:latin typeface="+mn-lt"/>
                <a:ea typeface="+mn-ea"/>
                <a:cs typeface="+mn-cs"/>
              </a:defRPr>
            </a:lvl1pPr>
            <a:lvl2pPr marL="625475" indent="-342900" algn="just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  <a:buFont typeface="Wingdings" panose="05000000000000000000" pitchFamily="2" charset="2"/>
              <a:buChar char="Ø"/>
              <a:defRPr lang="fr-FR" sz="2000" kern="0" spc="-1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03288" indent="-285750" algn="just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Courier New" panose="02070309020205020404" pitchFamily="49" charset="0"/>
              <a:buChar char="o"/>
              <a:defRPr lang="fr-FR" sz="1800" kern="1200" spc="-100">
                <a:solidFill>
                  <a:srgbClr val="FF0000"/>
                </a:solidFill>
                <a:latin typeface="Verdana"/>
                <a:ea typeface="+mn-ea"/>
                <a:cs typeface="Verdana"/>
              </a:defRPr>
            </a:lvl3pPr>
            <a:lvl4pPr marL="1179513" indent="-285750" algn="just" defTabSz="457200" rtl="0" eaLnBrk="1" latinLnBrk="0" hangingPunct="1">
              <a:spcBef>
                <a:spcPts val="0"/>
              </a:spcBef>
              <a:spcAft>
                <a:spcPts val="200"/>
              </a:spcAft>
              <a:buFont typeface="Wingdings" panose="05000000000000000000" pitchFamily="2" charset="2"/>
              <a:buChar char="§"/>
              <a:defRPr sz="1400" kern="1200" spc="-100">
                <a:solidFill>
                  <a:schemeClr val="tx1"/>
                </a:solidFill>
                <a:latin typeface="Verdana"/>
                <a:ea typeface="+mn-ea"/>
                <a:cs typeface="Verdana"/>
              </a:defRPr>
            </a:lvl4pPr>
            <a:lvl5pPr marL="0" indent="0" algn="just" defTabSz="457200" rtl="0" eaLnBrk="1" latinLnBrk="0" hangingPunct="1">
              <a:spcBef>
                <a:spcPts val="0"/>
              </a:spcBef>
              <a:buFont typeface="Arial"/>
              <a:buNone/>
              <a:defRPr sz="1000" kern="1200" spc="-100">
                <a:solidFill>
                  <a:schemeClr val="tx1"/>
                </a:solidFill>
                <a:latin typeface="Verdana"/>
                <a:ea typeface="+mn-ea"/>
                <a:cs typeface="Verdan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Informations</a:t>
            </a:r>
          </a:p>
          <a:p>
            <a:pPr lvl="1"/>
            <a:r>
              <a:rPr lang="fr-FR" dirty="0"/>
              <a:t>Autant en un hiver que pour les 18 précédents</a:t>
            </a:r>
          </a:p>
          <a:p>
            <a:pPr lvl="2"/>
            <a:r>
              <a:rPr lang="fr-FR" dirty="0"/>
              <a:t>GBT : 23</a:t>
            </a:r>
          </a:p>
          <a:p>
            <a:pPr lvl="2"/>
            <a:r>
              <a:rPr lang="fr-FR" dirty="0"/>
              <a:t>NOS : 1</a:t>
            </a:r>
          </a:p>
          <a:p>
            <a:pPr lvl="2"/>
            <a:r>
              <a:rPr lang="fr-FR" dirty="0"/>
              <a:t>BLB : 2</a:t>
            </a:r>
          </a:p>
          <a:p>
            <a:endParaRPr lang="fr-FR" dirty="0"/>
          </a:p>
          <a:p>
            <a:r>
              <a:rPr lang="fr-FR" dirty="0"/>
              <a:t>2017-2018 : </a:t>
            </a:r>
          </a:p>
          <a:p>
            <a:pPr lvl="1" algn="l"/>
            <a:r>
              <a:rPr lang="fr-FR" dirty="0"/>
              <a:t>Majorité S. cabaret britanniques</a:t>
            </a:r>
          </a:p>
          <a:p>
            <a:pPr lvl="1" algn="l"/>
            <a:r>
              <a:rPr lang="fr-FR" dirty="0"/>
              <a:t>1 S. flammé norvégien</a:t>
            </a:r>
          </a:p>
          <a:p>
            <a:endParaRPr lang="fr-FR" dirty="0"/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D770E172-7BB9-4B7A-9AAA-4E760767454A}"/>
              </a:ext>
            </a:extLst>
          </p:cNvPr>
          <p:cNvGrpSpPr/>
          <p:nvPr/>
        </p:nvGrpSpPr>
        <p:grpSpPr>
          <a:xfrm>
            <a:off x="3435067" y="790488"/>
            <a:ext cx="2825750" cy="3625360"/>
            <a:chOff x="3435067" y="790488"/>
            <a:chExt cx="2825750" cy="3625360"/>
          </a:xfrm>
        </p:grpSpPr>
        <p:sp>
          <p:nvSpPr>
            <p:cNvPr id="9" name="Légende : flèche courbée sans bordure 8">
              <a:extLst>
                <a:ext uri="{FF2B5EF4-FFF2-40B4-BE49-F238E27FC236}">
                  <a16:creationId xmlns:a16="http://schemas.microsoft.com/office/drawing/2014/main" id="{C05A240C-014D-4F08-8DB6-93D8F2287A31}"/>
                </a:ext>
              </a:extLst>
            </p:cNvPr>
            <p:cNvSpPr/>
            <p:nvPr/>
          </p:nvSpPr>
          <p:spPr>
            <a:xfrm>
              <a:off x="4103962" y="4110782"/>
              <a:ext cx="1487961" cy="305066"/>
            </a:xfrm>
            <a:prstGeom prst="callout2">
              <a:avLst>
                <a:gd name="adj1" fmla="val 37101"/>
                <a:gd name="adj2" fmla="val -4955"/>
                <a:gd name="adj3" fmla="val 37193"/>
                <a:gd name="adj4" fmla="val -15918"/>
                <a:gd name="adj5" fmla="val 86351"/>
                <a:gd name="adj6" fmla="val -21842"/>
              </a:avLst>
            </a:prstGeom>
            <a:noFill/>
            <a:ln w="1905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fr-FR" dirty="0">
                  <a:solidFill>
                    <a:schemeClr val="tx1"/>
                  </a:solidFill>
                </a:rPr>
                <a:t>2017-2018</a:t>
              </a:r>
            </a:p>
          </p:txBody>
        </p:sp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2D6C9745-402F-40EA-B5ED-42B160E9A183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3435067" y="790488"/>
              <a:ext cx="2825750" cy="3257550"/>
            </a:xfrm>
            <a:prstGeom prst="rect">
              <a:avLst/>
            </a:prstGeom>
            <a:ln w="9525">
              <a:solidFill>
                <a:schemeClr val="tx1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2982369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885D127-97A6-476B-98AC-5FC5511FDE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94E3C-CCE6-F242-84E3-BCBDD257A1E1}" type="slidenum">
              <a:rPr lang="fr-FR" smtClean="0"/>
              <a:t>16</a:t>
            </a:fld>
            <a:endParaRPr lang="fr-FR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23D86668-0D46-4CC0-9ABE-6431934EB31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0234" y="192651"/>
            <a:ext cx="8236565" cy="400110"/>
          </a:xfrm>
        </p:spPr>
        <p:txBody>
          <a:bodyPr/>
          <a:lstStyle/>
          <a:p>
            <a:r>
              <a:rPr lang="fr-FR" dirty="0"/>
              <a:t>Résultats : échelle européenne</a:t>
            </a:r>
          </a:p>
        </p:txBody>
      </p:sp>
      <p:pic>
        <p:nvPicPr>
          <p:cNvPr id="7" name="Espace réservé du contenu 6">
            <a:extLst>
              <a:ext uri="{FF2B5EF4-FFF2-40B4-BE49-F238E27FC236}">
                <a16:creationId xmlns:a16="http://schemas.microsoft.com/office/drawing/2014/main" id="{A3A9B14E-8007-464C-B1EF-23FE727CA10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0234" y="897541"/>
            <a:ext cx="3885424" cy="3978275"/>
          </a:xfrm>
          <a:prstGeom prst="rect">
            <a:avLst/>
          </a:prstGeom>
          <a:ln w="9525">
            <a:solidFill>
              <a:schemeClr val="tx1"/>
            </a:solidFill>
          </a:ln>
        </p:spPr>
      </p:pic>
      <p:sp>
        <p:nvSpPr>
          <p:cNvPr id="8" name="Espace réservé du contenu 1">
            <a:extLst>
              <a:ext uri="{FF2B5EF4-FFF2-40B4-BE49-F238E27FC236}">
                <a16:creationId xmlns:a16="http://schemas.microsoft.com/office/drawing/2014/main" id="{E11D5A56-EF40-4958-9930-E5DDDEEA7059}"/>
              </a:ext>
            </a:extLst>
          </p:cNvPr>
          <p:cNvSpPr txBox="1">
            <a:spLocks/>
          </p:cNvSpPr>
          <p:nvPr/>
        </p:nvSpPr>
        <p:spPr>
          <a:xfrm>
            <a:off x="4423144" y="897540"/>
            <a:ext cx="4632079" cy="3978275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>
            <a:lvl1pPr marL="342900" indent="-34290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  <a:buFont typeface="Wingdings" panose="05000000000000000000" pitchFamily="2" charset="2"/>
              <a:buChar char="§"/>
              <a:defRPr lang="fr-FR" sz="2200" b="1" kern="0" cap="none" spc="-100" baseline="0" dirty="0" smtClean="0">
                <a:solidFill>
                  <a:srgbClr val="449CDC"/>
                </a:solidFill>
                <a:latin typeface="+mn-lt"/>
                <a:ea typeface="+mn-ea"/>
                <a:cs typeface="+mn-cs"/>
              </a:defRPr>
            </a:lvl1pPr>
            <a:lvl2pPr marL="625475" indent="-342900" algn="just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  <a:buFont typeface="Wingdings" panose="05000000000000000000" pitchFamily="2" charset="2"/>
              <a:buChar char="Ø"/>
              <a:defRPr lang="fr-FR" sz="2000" kern="0" spc="-1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03288" indent="-285750" algn="just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Courier New" panose="02070309020205020404" pitchFamily="49" charset="0"/>
              <a:buChar char="o"/>
              <a:defRPr lang="fr-FR" sz="1800" kern="1200" spc="-100">
                <a:solidFill>
                  <a:srgbClr val="FF0000"/>
                </a:solidFill>
                <a:latin typeface="Verdana"/>
                <a:ea typeface="+mn-ea"/>
                <a:cs typeface="Verdana"/>
              </a:defRPr>
            </a:lvl3pPr>
            <a:lvl4pPr marL="1179513" indent="-285750" algn="just" defTabSz="457200" rtl="0" eaLnBrk="1" latinLnBrk="0" hangingPunct="1">
              <a:spcBef>
                <a:spcPts val="0"/>
              </a:spcBef>
              <a:spcAft>
                <a:spcPts val="200"/>
              </a:spcAft>
              <a:buFont typeface="Wingdings" panose="05000000000000000000" pitchFamily="2" charset="2"/>
              <a:buChar char="§"/>
              <a:defRPr sz="1400" kern="1200" spc="-100">
                <a:solidFill>
                  <a:schemeClr val="tx1"/>
                </a:solidFill>
                <a:latin typeface="Verdana"/>
                <a:ea typeface="+mn-ea"/>
                <a:cs typeface="Verdana"/>
              </a:defRPr>
            </a:lvl4pPr>
            <a:lvl5pPr marL="0" indent="0" algn="just" defTabSz="457200" rtl="0" eaLnBrk="1" latinLnBrk="0" hangingPunct="1">
              <a:spcBef>
                <a:spcPts val="0"/>
              </a:spcBef>
              <a:buFont typeface="Arial"/>
              <a:buNone/>
              <a:defRPr sz="1000" kern="1200" spc="-100">
                <a:solidFill>
                  <a:schemeClr val="tx1"/>
                </a:solidFill>
                <a:latin typeface="Verdana"/>
                <a:ea typeface="+mn-ea"/>
                <a:cs typeface="Verdan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Captures 2015 à 2017</a:t>
            </a:r>
          </a:p>
          <a:p>
            <a:pPr lvl="1"/>
            <a:r>
              <a:rPr lang="fr-FR" dirty="0"/>
              <a:t>Scandinavie &gt; 120 000 </a:t>
            </a:r>
            <a:r>
              <a:rPr lang="fr-FR" dirty="0">
                <a:sym typeface="Wingdings" panose="05000000000000000000" pitchFamily="2" charset="2"/>
              </a:rPr>
              <a:t> 1 contrôle</a:t>
            </a:r>
          </a:p>
          <a:p>
            <a:pPr lvl="1"/>
            <a:r>
              <a:rPr lang="fr-FR" dirty="0">
                <a:sym typeface="Wingdings" panose="05000000000000000000" pitchFamily="2" charset="2"/>
              </a:rPr>
              <a:t>Royaume-Uni &gt; 66 000  23 contrôles</a:t>
            </a:r>
          </a:p>
          <a:p>
            <a:pPr lvl="2"/>
            <a:r>
              <a:rPr lang="fr-FR" dirty="0">
                <a:sym typeface="Wingdings" panose="05000000000000000000" pitchFamily="2" charset="2"/>
              </a:rPr>
              <a:t>Rapport 50</a:t>
            </a:r>
          </a:p>
          <a:p>
            <a:pPr lvl="2"/>
            <a:endParaRPr lang="fr-FR" dirty="0">
              <a:sym typeface="Wingdings" panose="05000000000000000000" pitchFamily="2" charset="2"/>
            </a:endParaRPr>
          </a:p>
          <a:p>
            <a:pPr lvl="1"/>
            <a:r>
              <a:rPr lang="fr-FR" dirty="0">
                <a:sym typeface="Wingdings" panose="05000000000000000000" pitchFamily="2" charset="2"/>
              </a:rPr>
              <a:t>2 espèces </a:t>
            </a:r>
          </a:p>
          <a:p>
            <a:pPr lvl="2"/>
            <a:r>
              <a:rPr lang="fr-FR" dirty="0">
                <a:sym typeface="Wingdings" panose="05000000000000000000" pitchFamily="2" charset="2"/>
              </a:rPr>
              <a:t>Migrations différentes …</a:t>
            </a:r>
          </a:p>
          <a:p>
            <a:pPr lvl="2" algn="l"/>
            <a:r>
              <a:rPr lang="fr-FR" dirty="0">
                <a:sym typeface="Wingdings" panose="05000000000000000000" pitchFamily="2" charset="2"/>
              </a:rPr>
              <a:t>….possible provenance plus lointaine pour S. Flammé</a:t>
            </a:r>
            <a:endParaRPr lang="fr-FR" dirty="0"/>
          </a:p>
          <a:p>
            <a:pPr lvl="1"/>
            <a:endParaRPr lang="fr-FR" dirty="0"/>
          </a:p>
          <a:p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FD40000-3EA3-49E0-8BFD-867BB902DEED}"/>
              </a:ext>
            </a:extLst>
          </p:cNvPr>
          <p:cNvPicPr/>
          <p:nvPr/>
        </p:nvPicPr>
        <p:blipFill rotWithShape="1">
          <a:blip r:embed="rId3"/>
          <a:srcRect/>
          <a:stretch/>
        </p:blipFill>
        <p:spPr bwMode="auto">
          <a:xfrm>
            <a:off x="539971" y="3906700"/>
            <a:ext cx="387350" cy="39941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3109913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21B0AE7D-D6F2-49C4-B2C4-74B7DAA3E1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0234" y="898791"/>
            <a:ext cx="8091488" cy="334591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0A742FB0-DF9D-430D-8BE2-3734035A2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94E3C-CCE6-F242-84E3-BCBDD257A1E1}" type="slidenum">
              <a:rPr lang="fr-FR" smtClean="0"/>
              <a:t>17</a:t>
            </a:fld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41C1178-F4E4-4F9E-821C-3CB3BBFE878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/>
              <a:t>Quelques contrôles 1985 à 2017 (non exhaustif)</a:t>
            </a:r>
          </a:p>
        </p:txBody>
      </p:sp>
      <p:sp>
        <p:nvSpPr>
          <p:cNvPr id="6" name="Espace réservé du contenu 1">
            <a:extLst>
              <a:ext uri="{FF2B5EF4-FFF2-40B4-BE49-F238E27FC236}">
                <a16:creationId xmlns:a16="http://schemas.microsoft.com/office/drawing/2014/main" id="{38EF4B42-13BB-4023-84EE-A245A8501F7A}"/>
              </a:ext>
            </a:extLst>
          </p:cNvPr>
          <p:cNvSpPr txBox="1">
            <a:spLocks/>
          </p:cNvSpPr>
          <p:nvPr/>
        </p:nvSpPr>
        <p:spPr>
          <a:xfrm>
            <a:off x="450234" y="4319741"/>
            <a:ext cx="8604989" cy="631107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>
            <a:lvl1pPr marL="342900" indent="-34290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  <a:buFont typeface="Wingdings" panose="05000000000000000000" pitchFamily="2" charset="2"/>
              <a:buChar char="§"/>
              <a:defRPr lang="fr-FR" sz="2200" b="1" kern="0" cap="none" spc="-100" baseline="0" dirty="0" smtClean="0">
                <a:solidFill>
                  <a:srgbClr val="449CDC"/>
                </a:solidFill>
                <a:latin typeface="+mn-lt"/>
                <a:ea typeface="+mn-ea"/>
                <a:cs typeface="+mn-cs"/>
              </a:defRPr>
            </a:lvl1pPr>
            <a:lvl2pPr marL="625475" indent="-342900" algn="just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  <a:buFont typeface="Wingdings" panose="05000000000000000000" pitchFamily="2" charset="2"/>
              <a:buChar char="Ø"/>
              <a:defRPr lang="fr-FR" sz="2000" kern="0" spc="-1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03288" indent="-285750" algn="just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Courier New" panose="02070309020205020404" pitchFamily="49" charset="0"/>
              <a:buChar char="o"/>
              <a:defRPr lang="fr-FR" sz="1800" kern="1200" spc="-100">
                <a:solidFill>
                  <a:srgbClr val="FF0000"/>
                </a:solidFill>
                <a:latin typeface="Verdana"/>
                <a:ea typeface="+mn-ea"/>
                <a:cs typeface="Verdana"/>
              </a:defRPr>
            </a:lvl3pPr>
            <a:lvl4pPr marL="1179513" indent="-285750" algn="just" defTabSz="457200" rtl="0" eaLnBrk="1" latinLnBrk="0" hangingPunct="1">
              <a:spcBef>
                <a:spcPts val="0"/>
              </a:spcBef>
              <a:spcAft>
                <a:spcPts val="200"/>
              </a:spcAft>
              <a:buFont typeface="Wingdings" panose="05000000000000000000" pitchFamily="2" charset="2"/>
              <a:buChar char="§"/>
              <a:defRPr sz="1400" kern="1200" spc="-100">
                <a:solidFill>
                  <a:schemeClr val="tx1"/>
                </a:solidFill>
                <a:latin typeface="Verdana"/>
                <a:ea typeface="+mn-ea"/>
                <a:cs typeface="Verdana"/>
              </a:defRPr>
            </a:lvl4pPr>
            <a:lvl5pPr marL="0" indent="0" algn="just" defTabSz="457200" rtl="0" eaLnBrk="1" latinLnBrk="0" hangingPunct="1">
              <a:spcBef>
                <a:spcPts val="0"/>
              </a:spcBef>
              <a:buFont typeface="Arial"/>
              <a:buNone/>
              <a:defRPr sz="1000" kern="1200" spc="-100">
                <a:solidFill>
                  <a:schemeClr val="tx1"/>
                </a:solidFill>
                <a:latin typeface="Verdana"/>
                <a:ea typeface="+mn-ea"/>
                <a:cs typeface="Verdan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2018 : 1 contrôle chinois au Danemark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013483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Invasion Sizerin</a:t>
            </a:r>
          </a:p>
          <a:p>
            <a:pPr lvl="1"/>
            <a:r>
              <a:rPr lang="fr-FR" dirty="0"/>
              <a:t>Mise en œuvre efficace programme flash</a:t>
            </a:r>
          </a:p>
          <a:p>
            <a:pPr lvl="1"/>
            <a:endParaRPr lang="fr-FR" dirty="0"/>
          </a:p>
          <a:p>
            <a:pPr lvl="1"/>
            <a:r>
              <a:rPr lang="fr-FR" dirty="0"/>
              <a:t>Caractérisation du phénomène</a:t>
            </a:r>
          </a:p>
          <a:p>
            <a:pPr lvl="2"/>
            <a:r>
              <a:rPr lang="fr-FR" dirty="0"/>
              <a:t>Provenance/destination : + d’informations</a:t>
            </a:r>
          </a:p>
          <a:p>
            <a:pPr lvl="2"/>
            <a:r>
              <a:rPr lang="fr-FR" dirty="0"/>
              <a:t>Néanmoins reste difficile : durée de séjour</a:t>
            </a:r>
          </a:p>
          <a:p>
            <a:pPr lvl="1"/>
            <a:endParaRPr lang="fr-FR" dirty="0"/>
          </a:p>
          <a:p>
            <a:pPr lvl="1"/>
            <a:r>
              <a:rPr lang="fr-FR" dirty="0"/>
              <a:t>Amélioration expérience des bagueurs français</a:t>
            </a:r>
          </a:p>
          <a:p>
            <a:pPr lvl="2"/>
            <a:r>
              <a:rPr lang="fr-FR" dirty="0"/>
              <a:t>Appréhender les limites d’identification</a:t>
            </a:r>
          </a:p>
          <a:p>
            <a:endParaRPr lang="fr-FR" dirty="0"/>
          </a:p>
          <a:p>
            <a:pPr marL="0" indent="0">
              <a:buNone/>
            </a:pPr>
            <a:r>
              <a:rPr lang="fr-FR" dirty="0">
                <a:sym typeface="Wingdings" panose="05000000000000000000" pitchFamily="2" charset="2"/>
              </a:rPr>
              <a:t> dans l’attente d’une prochaine invasion pour en savoir plus</a:t>
            </a:r>
            <a:endParaRPr lang="fr-FR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94E3C-CCE6-F242-84E3-BCBDD257A1E1}" type="slidenum">
              <a:rPr lang="fr-FR" smtClean="0"/>
              <a:t>18</a:t>
            </a:fld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/>
              <a:t>Synthèse</a:t>
            </a:r>
          </a:p>
        </p:txBody>
      </p:sp>
    </p:spTree>
    <p:extLst>
      <p:ext uri="{BB962C8B-B14F-4D97-AF65-F5344CB8AC3E}">
        <p14:creationId xmlns:p14="http://schemas.microsoft.com/office/powerpoint/2010/main" val="361128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315804E3-6A7F-4FD8-B6D3-4B9C63EDB2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4892" y="963909"/>
            <a:ext cx="8491885" cy="3905452"/>
          </a:xfrm>
        </p:spPr>
        <p:txBody>
          <a:bodyPr>
            <a:normAutofit fontScale="70000" lnSpcReduction="20000"/>
          </a:bodyPr>
          <a:lstStyle/>
          <a:p>
            <a:r>
              <a:rPr lang="fr-FR" dirty="0"/>
              <a:t>Hubert Dugué, délégué régional Pays de Loire, pour la validation du projet</a:t>
            </a:r>
          </a:p>
          <a:p>
            <a:endParaRPr lang="fr-FR" dirty="0"/>
          </a:p>
          <a:p>
            <a:pPr algn="just"/>
            <a:r>
              <a:rPr lang="fr-FR" dirty="0"/>
              <a:t>Les bagueurs ayant participés au programme « Flash Sizerin », avec enthousiasme et persévérance, et ceux ayant contribués au travers des autres protocoles :</a:t>
            </a:r>
          </a:p>
          <a:p>
            <a:pPr marL="361950" indent="0" algn="just">
              <a:buNone/>
            </a:pPr>
            <a:r>
              <a:rPr lang="fr-FR" dirty="0"/>
              <a:t>Jean-Charles </a:t>
            </a:r>
            <a:r>
              <a:rPr lang="fr-FR" dirty="0" err="1"/>
              <a:t>Acheré</a:t>
            </a:r>
            <a:r>
              <a:rPr lang="fr-FR" dirty="0"/>
              <a:t>, Philippe Aubry, Simon-Pierre </a:t>
            </a:r>
            <a:r>
              <a:rPr lang="fr-FR" dirty="0" err="1"/>
              <a:t>Babski</a:t>
            </a:r>
            <a:r>
              <a:rPr lang="fr-FR" dirty="0"/>
              <a:t>, Marc Baumann, Yves </a:t>
            </a:r>
            <a:r>
              <a:rPr lang="fr-FR" dirty="0" err="1"/>
              <a:t>Beauvallet</a:t>
            </a:r>
            <a:r>
              <a:rPr lang="fr-FR" dirty="0"/>
              <a:t>, Julien </a:t>
            </a:r>
            <a:r>
              <a:rPr lang="fr-FR" dirty="0" err="1"/>
              <a:t>Birard</a:t>
            </a:r>
            <a:r>
              <a:rPr lang="fr-FR" dirty="0"/>
              <a:t>, Gérard </a:t>
            </a:r>
            <a:r>
              <a:rPr lang="fr-FR" dirty="0" err="1"/>
              <a:t>Boere</a:t>
            </a:r>
            <a:r>
              <a:rPr lang="fr-FR" dirty="0"/>
              <a:t>, Michel Borie, François </a:t>
            </a:r>
            <a:r>
              <a:rPr lang="fr-FR" dirty="0" err="1"/>
              <a:t>Bouzendorf</a:t>
            </a:r>
            <a:r>
              <a:rPr lang="fr-FR" dirty="0"/>
              <a:t>, Yann </a:t>
            </a:r>
            <a:r>
              <a:rPr lang="fr-FR" dirty="0" err="1"/>
              <a:t>Brilland</a:t>
            </a:r>
            <a:r>
              <a:rPr lang="fr-FR" dirty="0"/>
              <a:t>, Raphaël Bussière, Frédéric </a:t>
            </a:r>
            <a:r>
              <a:rPr lang="fr-FR" dirty="0" err="1"/>
              <a:t>Caloin</a:t>
            </a:r>
            <a:r>
              <a:rPr lang="fr-FR" dirty="0"/>
              <a:t>, Olivier </a:t>
            </a:r>
            <a:r>
              <a:rPr lang="fr-FR" dirty="0" err="1"/>
              <a:t>Caparros</a:t>
            </a:r>
            <a:r>
              <a:rPr lang="fr-FR" dirty="0"/>
              <a:t>, Pierre Caron, François Cavalier, Vincent </a:t>
            </a:r>
            <a:r>
              <a:rPr lang="fr-FR" dirty="0" err="1"/>
              <a:t>Cohez</a:t>
            </a:r>
            <a:r>
              <a:rPr lang="fr-FR" dirty="0"/>
              <a:t>, Xavier </a:t>
            </a:r>
            <a:r>
              <a:rPr lang="fr-FR" dirty="0" err="1"/>
              <a:t>Commecy</a:t>
            </a:r>
            <a:r>
              <a:rPr lang="fr-FR" dirty="0"/>
              <a:t>, Sylvain Courant, Christophe De Franceschi, Georges </a:t>
            </a:r>
            <a:r>
              <a:rPr lang="fr-FR" dirty="0" err="1"/>
              <a:t>Debever</a:t>
            </a:r>
            <a:r>
              <a:rPr lang="fr-FR" dirty="0"/>
              <a:t>, Charlotte </a:t>
            </a:r>
            <a:r>
              <a:rPr lang="fr-FR" dirty="0" err="1"/>
              <a:t>Debrabant</a:t>
            </a:r>
            <a:r>
              <a:rPr lang="fr-FR" dirty="0"/>
              <a:t>, Philippe Delaporte, Serge Deroo, Albert </a:t>
            </a:r>
            <a:r>
              <a:rPr lang="fr-FR" dirty="0" err="1"/>
              <a:t>Detey</a:t>
            </a:r>
            <a:r>
              <a:rPr lang="fr-FR" dirty="0"/>
              <a:t>, Michel </a:t>
            </a:r>
            <a:r>
              <a:rPr lang="fr-FR" dirty="0" err="1"/>
              <a:t>Dichamp</a:t>
            </a:r>
            <a:r>
              <a:rPr lang="fr-FR" dirty="0"/>
              <a:t>, Camille </a:t>
            </a:r>
            <a:r>
              <a:rPr lang="fr-FR" dirty="0" err="1"/>
              <a:t>Duponcheel</a:t>
            </a:r>
            <a:r>
              <a:rPr lang="fr-FR" dirty="0"/>
              <a:t>, Quentin </a:t>
            </a:r>
            <a:r>
              <a:rPr lang="fr-FR" dirty="0" err="1"/>
              <a:t>Dupriez</a:t>
            </a:r>
            <a:r>
              <a:rPr lang="fr-FR" dirty="0"/>
              <a:t>, Pierre </a:t>
            </a:r>
            <a:r>
              <a:rPr lang="fr-FR" dirty="0" err="1"/>
              <a:t>Durlet</a:t>
            </a:r>
            <a:r>
              <a:rPr lang="fr-FR" dirty="0"/>
              <a:t>, Simon Dutilleul, Pierre </a:t>
            </a:r>
            <a:r>
              <a:rPr lang="fr-FR" dirty="0" err="1"/>
              <a:t>Fiquet</a:t>
            </a:r>
            <a:r>
              <a:rPr lang="fr-FR" dirty="0"/>
              <a:t>, Amine </a:t>
            </a:r>
            <a:r>
              <a:rPr lang="fr-FR" dirty="0" err="1"/>
              <a:t>Flitti</a:t>
            </a:r>
            <a:r>
              <a:rPr lang="fr-FR" dirty="0"/>
              <a:t>, Patrick </a:t>
            </a:r>
            <a:r>
              <a:rPr lang="fr-FR" dirty="0" err="1"/>
              <a:t>Frebourg</a:t>
            </a:r>
            <a:r>
              <a:rPr lang="fr-FR" dirty="0"/>
              <a:t>, Lionel Frédéric, Philippe Frémeaux, Roger Garcin, Sébastien Gautier, Patrick Granet, Xavier </a:t>
            </a:r>
            <a:r>
              <a:rPr lang="fr-FR" dirty="0" err="1"/>
              <a:t>Gruwier</a:t>
            </a:r>
            <a:r>
              <a:rPr lang="fr-FR" dirty="0"/>
              <a:t>, Matthieu Guyot, Samuel Havet, Clément </a:t>
            </a:r>
            <a:r>
              <a:rPr lang="fr-FR" dirty="0" err="1"/>
              <a:t>Héroguel</a:t>
            </a:r>
            <a:r>
              <a:rPr lang="fr-FR" dirty="0"/>
              <a:t>, Christophe Hildebrand, Constant Hof, Henri </a:t>
            </a:r>
            <a:r>
              <a:rPr lang="fr-FR" dirty="0" err="1"/>
              <a:t>Jarnier</a:t>
            </a:r>
            <a:r>
              <a:rPr lang="fr-FR" dirty="0"/>
              <a:t>, Loïc </a:t>
            </a:r>
            <a:r>
              <a:rPr lang="fr-FR" dirty="0" err="1"/>
              <a:t>Jomat</a:t>
            </a:r>
            <a:r>
              <a:rPr lang="fr-FR" dirty="0"/>
              <a:t>, Marie </a:t>
            </a:r>
            <a:r>
              <a:rPr lang="fr-FR" dirty="0" err="1"/>
              <a:t>Jouvel</a:t>
            </a:r>
            <a:r>
              <a:rPr lang="fr-FR" dirty="0"/>
              <a:t>, Romain Julliard, Christian </a:t>
            </a:r>
            <a:r>
              <a:rPr lang="fr-FR" dirty="0" err="1"/>
              <a:t>Kerbiriou</a:t>
            </a:r>
            <a:r>
              <a:rPr lang="fr-FR" dirty="0"/>
              <a:t>, Paul </a:t>
            </a:r>
            <a:r>
              <a:rPr lang="fr-FR" dirty="0" err="1"/>
              <a:t>Koënig</a:t>
            </a:r>
            <a:r>
              <a:rPr lang="fr-FR" dirty="0"/>
              <a:t>, Julien Laignel, David </a:t>
            </a:r>
            <a:r>
              <a:rPr lang="fr-FR" dirty="0" err="1"/>
              <a:t>Lavogiez</a:t>
            </a:r>
            <a:r>
              <a:rPr lang="fr-FR" dirty="0"/>
              <a:t>, Philippe </a:t>
            </a:r>
            <a:r>
              <a:rPr lang="fr-FR" dirty="0" err="1"/>
              <a:t>Legay</a:t>
            </a:r>
            <a:r>
              <a:rPr lang="fr-FR" dirty="0"/>
              <a:t>, André Lemaire, Jacques </a:t>
            </a:r>
            <a:r>
              <a:rPr lang="fr-FR" dirty="0" err="1"/>
              <a:t>Lemore</a:t>
            </a:r>
            <a:r>
              <a:rPr lang="fr-FR" dirty="0"/>
              <a:t>, Maxime </a:t>
            </a:r>
            <a:r>
              <a:rPr lang="fr-FR" dirty="0" err="1"/>
              <a:t>Leuchtmann</a:t>
            </a:r>
            <a:r>
              <a:rPr lang="fr-FR" dirty="0"/>
              <a:t>, Matthieu </a:t>
            </a:r>
            <a:r>
              <a:rPr lang="fr-FR" dirty="0" err="1"/>
              <a:t>Lorthiois</a:t>
            </a:r>
            <a:r>
              <a:rPr lang="fr-FR" dirty="0"/>
              <a:t>, Jean-Paul </a:t>
            </a:r>
            <a:r>
              <a:rPr lang="fr-FR" dirty="0" err="1"/>
              <a:t>Marcq</a:t>
            </a:r>
            <a:r>
              <a:rPr lang="fr-FR" dirty="0"/>
              <a:t>, Jean </a:t>
            </a:r>
            <a:r>
              <a:rPr lang="fr-FR" dirty="0" err="1"/>
              <a:t>Meguin</a:t>
            </a:r>
            <a:r>
              <a:rPr lang="fr-FR" dirty="0"/>
              <a:t>, Julien </a:t>
            </a:r>
            <a:r>
              <a:rPr lang="fr-FR" dirty="0" err="1"/>
              <a:t>Mérot</a:t>
            </a:r>
            <a:r>
              <a:rPr lang="fr-FR" dirty="0"/>
              <a:t>, Pascal </a:t>
            </a:r>
            <a:r>
              <a:rPr lang="fr-FR" dirty="0" err="1"/>
              <a:t>Miguet</a:t>
            </a:r>
            <a:r>
              <a:rPr lang="fr-FR" dirty="0"/>
              <a:t>, Francis </a:t>
            </a:r>
            <a:r>
              <a:rPr lang="fr-FR" dirty="0" err="1"/>
              <a:t>Montel</a:t>
            </a:r>
            <a:r>
              <a:rPr lang="fr-FR" dirty="0"/>
              <a:t>, Aymeric Mousseau, Sylvie </a:t>
            </a:r>
            <a:r>
              <a:rPr lang="fr-FR" dirty="0" err="1"/>
              <a:t>Nabais</a:t>
            </a:r>
            <a:r>
              <a:rPr lang="fr-FR" dirty="0"/>
              <a:t>, Grégory Place, Thierry Printemps, Willy </a:t>
            </a:r>
            <a:r>
              <a:rPr lang="fr-FR" dirty="0" err="1"/>
              <a:t>Raitière</a:t>
            </a:r>
            <a:r>
              <a:rPr lang="fr-FR" dirty="0"/>
              <a:t>, Jean-Guy Robin, Franck Salmon, Bertrand </a:t>
            </a:r>
            <a:r>
              <a:rPr lang="fr-FR" dirty="0" err="1"/>
              <a:t>Scaar</a:t>
            </a:r>
            <a:r>
              <a:rPr lang="fr-FR" dirty="0"/>
              <a:t>, Hubert </a:t>
            </a:r>
            <a:r>
              <a:rPr lang="fr-FR" dirty="0" err="1"/>
              <a:t>Seignez</a:t>
            </a:r>
            <a:r>
              <a:rPr lang="fr-FR" dirty="0"/>
              <a:t>, Didier </a:t>
            </a:r>
            <a:r>
              <a:rPr lang="fr-FR" dirty="0" err="1"/>
              <a:t>Sénécal</a:t>
            </a:r>
            <a:r>
              <a:rPr lang="fr-FR" dirty="0"/>
              <a:t>, Rice Shanna, Arnaud </a:t>
            </a:r>
            <a:r>
              <a:rPr lang="fr-FR" dirty="0" err="1"/>
              <a:t>Sponga</a:t>
            </a:r>
            <a:r>
              <a:rPr lang="fr-FR" dirty="0"/>
              <a:t>, Vincent Ternois, </a:t>
            </a:r>
            <a:r>
              <a:rPr lang="fr-FR" dirty="0" err="1"/>
              <a:t>Pèire</a:t>
            </a:r>
            <a:r>
              <a:rPr lang="fr-FR" dirty="0"/>
              <a:t> </a:t>
            </a:r>
            <a:r>
              <a:rPr lang="fr-FR" dirty="0" err="1"/>
              <a:t>Thouy</a:t>
            </a:r>
            <a:r>
              <a:rPr lang="fr-FR" dirty="0"/>
              <a:t>, Stéphan Tillo, Fabien </a:t>
            </a:r>
            <a:r>
              <a:rPr lang="fr-FR" dirty="0" err="1"/>
              <a:t>Toulotte</a:t>
            </a:r>
            <a:r>
              <a:rPr lang="fr-FR" dirty="0"/>
              <a:t>, Jean-Michel Vasseur et Maxime </a:t>
            </a:r>
            <a:r>
              <a:rPr lang="fr-FR" dirty="0" err="1"/>
              <a:t>Zucca</a:t>
            </a:r>
            <a:r>
              <a:rPr lang="fr-FR" dirty="0"/>
              <a:t> </a:t>
            </a:r>
          </a:p>
          <a:p>
            <a:pPr marL="361950" indent="0"/>
            <a:endParaRPr lang="fr-FR" dirty="0"/>
          </a:p>
          <a:p>
            <a:r>
              <a:rPr lang="fr-FR" dirty="0"/>
              <a:t>Albert Detey, Christian </a:t>
            </a:r>
            <a:r>
              <a:rPr lang="fr-FR" dirty="0" err="1"/>
              <a:t>Kerihuel</a:t>
            </a:r>
            <a:r>
              <a:rPr lang="fr-FR" dirty="0"/>
              <a:t>, Lionel Frédéric, Stephan Tillo et Christophe De Franceschi pour la mise à disposition de leurs photographies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743E59F-D408-4450-9A71-69B8837F3E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94E3C-CCE6-F242-84E3-BCBDD257A1E1}" type="slidenum">
              <a:rPr lang="fr-FR" smtClean="0"/>
              <a:t>19</a:t>
            </a:fld>
            <a:endParaRPr lang="fr-FR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20CD0762-CFF5-43E3-B280-DB90DA378D2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/>
              <a:t>Remerciements</a:t>
            </a:r>
          </a:p>
        </p:txBody>
      </p:sp>
    </p:spTree>
    <p:extLst>
      <p:ext uri="{BB962C8B-B14F-4D97-AF65-F5344CB8AC3E}">
        <p14:creationId xmlns:p14="http://schemas.microsoft.com/office/powerpoint/2010/main" val="28030846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0DF9A78E-FB79-4DC4-9223-F65E78FC04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fr-FR" dirty="0"/>
              <a:t>Afflux de Sizerins</a:t>
            </a:r>
          </a:p>
          <a:p>
            <a:pPr lvl="1">
              <a:lnSpc>
                <a:spcPct val="120000"/>
              </a:lnSpc>
            </a:pPr>
            <a:r>
              <a:rPr lang="fr-FR" dirty="0"/>
              <a:t>Dès octobre, nord de la France, puis fin novembre dans des régions moins habituelles</a:t>
            </a:r>
          </a:p>
          <a:p>
            <a:pPr lvl="1"/>
            <a:r>
              <a:rPr lang="fr-FR" dirty="0"/>
              <a:t>Nord de l’Europe : augmentation du nombre de captures</a:t>
            </a:r>
          </a:p>
          <a:p>
            <a:endParaRPr lang="fr-FR" dirty="0"/>
          </a:p>
          <a:p>
            <a:r>
              <a:rPr lang="fr-FR" dirty="0"/>
              <a:t>Programme « Flash »</a:t>
            </a:r>
          </a:p>
          <a:p>
            <a:pPr lvl="1"/>
            <a:r>
              <a:rPr lang="fr-FR" dirty="0"/>
              <a:t>Ouvert du 22/12/2017 au 30/04/2018 avec deux objectifs :</a:t>
            </a:r>
          </a:p>
          <a:p>
            <a:pPr lvl="1"/>
            <a:r>
              <a:rPr lang="fr-FR" dirty="0"/>
              <a:t>Baguer un maximum de sizerins</a:t>
            </a:r>
          </a:p>
          <a:p>
            <a:pPr lvl="2"/>
            <a:r>
              <a:rPr lang="fr-FR" dirty="0"/>
              <a:t>Répéter plusieurs séances sur un même site</a:t>
            </a:r>
          </a:p>
          <a:p>
            <a:pPr lvl="2"/>
            <a:r>
              <a:rPr lang="fr-FR" dirty="0"/>
              <a:t>Caractériser le phénomène : S. cabaret, S. flammé, âges, sexe, origines</a:t>
            </a:r>
          </a:p>
          <a:p>
            <a:endParaRPr lang="fr-FR" dirty="0"/>
          </a:p>
          <a:p>
            <a:r>
              <a:rPr lang="fr-FR" dirty="0"/>
              <a:t>Données</a:t>
            </a:r>
          </a:p>
          <a:p>
            <a:pPr lvl="1"/>
            <a:r>
              <a:rPr lang="fr-FR" dirty="0"/>
              <a:t>Oiseaux bagués</a:t>
            </a:r>
          </a:p>
          <a:p>
            <a:pPr lvl="1"/>
            <a:r>
              <a:rPr lang="fr-FR" dirty="0"/>
              <a:t>Biométries (LP, MA, TA,…)</a:t>
            </a:r>
          </a:p>
          <a:p>
            <a:pPr lvl="1"/>
            <a:r>
              <a:rPr lang="fr-FR" dirty="0"/>
              <a:t>État des réserves de graisses</a:t>
            </a:r>
          </a:p>
          <a:p>
            <a:pPr lvl="1"/>
            <a:r>
              <a:rPr lang="fr-FR" dirty="0"/>
              <a:t>Photographies S. flammés : profils, ailes ouvertes, dos, croupion,…</a:t>
            </a:r>
          </a:p>
          <a:p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9907962-AC7D-413E-AD60-CA4B053E76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94E3C-CCE6-F242-84E3-BCBDD257A1E1}" type="slidenum">
              <a:rPr lang="fr-FR" smtClean="0"/>
              <a:t>2</a:t>
            </a:fld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1B48414-2D5E-4583-9E30-C91859FB3A6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/>
              <a:t>Contexte</a:t>
            </a:r>
          </a:p>
        </p:txBody>
      </p:sp>
    </p:spTree>
    <p:extLst>
      <p:ext uri="{BB962C8B-B14F-4D97-AF65-F5344CB8AC3E}">
        <p14:creationId xmlns:p14="http://schemas.microsoft.com/office/powerpoint/2010/main" val="3815658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009B33FE-A65A-4811-A37A-4BB9A120E9B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8073"/>
          </a:xfrm>
        </p:spPr>
      </p:pic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FB8A8BD7-E0D7-4E72-BA84-8DA67D5EA4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94E3C-CCE6-F242-84E3-BCBDD257A1E1}" type="slidenum">
              <a:rPr lang="fr-FR" smtClean="0"/>
              <a:t>20</a:t>
            </a:fld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17FCDA9-247D-4E39-958C-B7886926E88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51274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88BBF18-23E2-4939-B1B7-CF7ADAF80E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94E3C-CCE6-F242-84E3-BCBDD257A1E1}" type="slidenum">
              <a:rPr lang="fr-FR" smtClean="0"/>
              <a:t>3</a:t>
            </a:fld>
            <a:endParaRPr lang="fr-FR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1A8963A7-C74E-44E0-816E-345007C350E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/>
              <a:t>Contexte</a:t>
            </a:r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F2566640-C842-429E-98D4-449C0D7E8FD7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48" t="5170" r="17817" b="5643"/>
          <a:stretch/>
        </p:blipFill>
        <p:spPr bwMode="auto">
          <a:xfrm>
            <a:off x="468025" y="840548"/>
            <a:ext cx="3608675" cy="293937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F6A8C0FC-46D9-42A0-9AED-1B2BDD3F0C96}"/>
              </a:ext>
            </a:extLst>
          </p:cNvPr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68" t="3878" r="8327" b="3067"/>
          <a:stretch/>
        </p:blipFill>
        <p:spPr bwMode="auto">
          <a:xfrm>
            <a:off x="4712335" y="838136"/>
            <a:ext cx="3608674" cy="294178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Légende : flèche courbée sans bordure 8">
            <a:extLst>
              <a:ext uri="{FF2B5EF4-FFF2-40B4-BE49-F238E27FC236}">
                <a16:creationId xmlns:a16="http://schemas.microsoft.com/office/drawing/2014/main" id="{4C8E38BA-D93C-4991-8BF5-4E2D388BF974}"/>
              </a:ext>
            </a:extLst>
          </p:cNvPr>
          <p:cNvSpPr/>
          <p:nvPr/>
        </p:nvSpPr>
        <p:spPr>
          <a:xfrm>
            <a:off x="2719665" y="3748350"/>
            <a:ext cx="1487961" cy="305066"/>
          </a:xfrm>
          <a:prstGeom prst="callout2">
            <a:avLst>
              <a:gd name="adj1" fmla="val 37101"/>
              <a:gd name="adj2" fmla="val -4955"/>
              <a:gd name="adj3" fmla="val 37193"/>
              <a:gd name="adj4" fmla="val -12875"/>
              <a:gd name="adj5" fmla="val -231195"/>
              <a:gd name="adj6" fmla="val 7362"/>
            </a:avLst>
          </a:prstGeom>
          <a:noFill/>
          <a:ln w="190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S. Flammé</a:t>
            </a:r>
          </a:p>
        </p:txBody>
      </p:sp>
      <p:sp>
        <p:nvSpPr>
          <p:cNvPr id="11" name="Légende : flèche courbée sans bordure 10">
            <a:extLst>
              <a:ext uri="{FF2B5EF4-FFF2-40B4-BE49-F238E27FC236}">
                <a16:creationId xmlns:a16="http://schemas.microsoft.com/office/drawing/2014/main" id="{58E16831-EB0D-4C1B-BD69-8B16B95EFCA1}"/>
              </a:ext>
            </a:extLst>
          </p:cNvPr>
          <p:cNvSpPr/>
          <p:nvPr/>
        </p:nvSpPr>
        <p:spPr>
          <a:xfrm>
            <a:off x="714691" y="3777064"/>
            <a:ext cx="1487961" cy="305066"/>
          </a:xfrm>
          <a:prstGeom prst="callout2">
            <a:avLst>
              <a:gd name="adj1" fmla="val 37101"/>
              <a:gd name="adj2" fmla="val -4955"/>
              <a:gd name="adj3" fmla="val 34225"/>
              <a:gd name="adj4" fmla="val -13484"/>
              <a:gd name="adj5" fmla="val -272742"/>
              <a:gd name="adj6" fmla="val 12839"/>
            </a:avLst>
          </a:prstGeom>
          <a:noFill/>
          <a:ln w="190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S. Cabaret</a:t>
            </a:r>
          </a:p>
        </p:txBody>
      </p:sp>
      <p:sp>
        <p:nvSpPr>
          <p:cNvPr id="12" name="Espace réservé du contenu 7">
            <a:extLst>
              <a:ext uri="{FF2B5EF4-FFF2-40B4-BE49-F238E27FC236}">
                <a16:creationId xmlns:a16="http://schemas.microsoft.com/office/drawing/2014/main" id="{69157044-24D1-4CFA-8308-2340861C7288}"/>
              </a:ext>
            </a:extLst>
          </p:cNvPr>
          <p:cNvSpPr txBox="1">
            <a:spLocks/>
          </p:cNvSpPr>
          <p:nvPr/>
        </p:nvSpPr>
        <p:spPr>
          <a:xfrm>
            <a:off x="337121" y="4082130"/>
            <a:ext cx="8092188" cy="1060387"/>
          </a:xfrm>
          <a:prstGeom prst="rect">
            <a:avLst/>
          </a:prstGeom>
        </p:spPr>
        <p:txBody>
          <a:bodyPr vert="horz" wrap="square" lIns="0" tIns="0" rIns="0" bIns="0" rtlCol="0">
            <a:normAutofit fontScale="77500" lnSpcReduction="20000"/>
          </a:bodyPr>
          <a:lstStyle>
            <a:lvl1pPr marL="342900" indent="-34290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  <a:buFont typeface="Wingdings" panose="05000000000000000000" pitchFamily="2" charset="2"/>
              <a:buChar char="§"/>
              <a:defRPr lang="fr-FR" sz="2200" b="1" kern="0" cap="none" spc="-100" baseline="0" dirty="0" smtClean="0">
                <a:solidFill>
                  <a:srgbClr val="449CDC"/>
                </a:solidFill>
                <a:latin typeface="+mn-lt"/>
                <a:ea typeface="+mn-ea"/>
                <a:cs typeface="+mn-cs"/>
              </a:defRPr>
            </a:lvl1pPr>
            <a:lvl2pPr marL="625475" indent="-342900" algn="just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Font typeface="Wingdings" panose="05000000000000000000" pitchFamily="2" charset="2"/>
              <a:buChar char="Ø"/>
              <a:defRPr lang="fr-FR" sz="2000" kern="0" spc="-1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03288" indent="-285750" algn="just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Courier New" panose="02070309020205020404" pitchFamily="49" charset="0"/>
              <a:buChar char="o"/>
              <a:defRPr lang="fr-FR" sz="1800" kern="1200" spc="-100">
                <a:solidFill>
                  <a:srgbClr val="FF0000"/>
                </a:solidFill>
                <a:latin typeface="Verdana"/>
                <a:ea typeface="+mn-ea"/>
                <a:cs typeface="Verdana"/>
              </a:defRPr>
            </a:lvl3pPr>
            <a:lvl4pPr marL="1179513" indent="-285750" algn="just" defTabSz="457200" rtl="0" eaLnBrk="1" latinLnBrk="0" hangingPunct="1">
              <a:spcBef>
                <a:spcPts val="0"/>
              </a:spcBef>
              <a:spcAft>
                <a:spcPts val="200"/>
              </a:spcAft>
              <a:buFont typeface="Wingdings" panose="05000000000000000000" pitchFamily="2" charset="2"/>
              <a:buChar char="§"/>
              <a:defRPr sz="1400" kern="1200" spc="-100">
                <a:solidFill>
                  <a:schemeClr val="tx1"/>
                </a:solidFill>
                <a:latin typeface="Verdana"/>
                <a:ea typeface="+mn-ea"/>
                <a:cs typeface="Verdana"/>
              </a:defRPr>
            </a:lvl4pPr>
            <a:lvl5pPr marL="0" indent="0" algn="just" defTabSz="457200" rtl="0" eaLnBrk="1" latinLnBrk="0" hangingPunct="1">
              <a:spcBef>
                <a:spcPts val="0"/>
              </a:spcBef>
              <a:buFont typeface="Arial"/>
              <a:buNone/>
              <a:defRPr sz="1000" kern="1200" spc="-100">
                <a:solidFill>
                  <a:schemeClr val="tx1"/>
                </a:solidFill>
                <a:latin typeface="Verdana"/>
                <a:ea typeface="+mn-ea"/>
                <a:cs typeface="Verdan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spcAft>
                <a:spcPts val="300"/>
              </a:spcAft>
            </a:pPr>
            <a:r>
              <a:rPr lang="fr-FR" dirty="0"/>
              <a:t>Critères : couleur plumage, biométrie</a:t>
            </a:r>
          </a:p>
          <a:p>
            <a:pPr lvl="1">
              <a:lnSpc>
                <a:spcPct val="110000"/>
              </a:lnSpc>
              <a:spcAft>
                <a:spcPts val="300"/>
              </a:spcAft>
            </a:pPr>
            <a:r>
              <a:rPr lang="fr-FR" dirty="0"/>
              <a:t>Couleur plumage : légère évolution au cours de l’hiver, notamment GC</a:t>
            </a:r>
          </a:p>
          <a:p>
            <a:pPr lvl="1">
              <a:lnSpc>
                <a:spcPct val="110000"/>
              </a:lnSpc>
              <a:spcAft>
                <a:spcPts val="300"/>
              </a:spcAft>
            </a:pPr>
            <a:r>
              <a:rPr lang="fr-FR" dirty="0"/>
              <a:t>Existence de cas intermédiaires et recouvrement </a:t>
            </a:r>
            <a:r>
              <a:rPr lang="fr-FR" dirty="0">
                <a:sym typeface="Wingdings" panose="05000000000000000000" pitchFamily="2" charset="2"/>
              </a:rPr>
              <a:t> impossible à trancher</a:t>
            </a:r>
          </a:p>
          <a:p>
            <a:pPr lvl="1">
              <a:lnSpc>
                <a:spcPct val="110000"/>
              </a:lnSpc>
              <a:spcAft>
                <a:spcPts val="300"/>
              </a:spcAft>
            </a:pPr>
            <a:r>
              <a:rPr lang="fr-FR" dirty="0">
                <a:sym typeface="Wingdings" panose="05000000000000000000" pitchFamily="2" charset="2"/>
              </a:rPr>
              <a:t>Plus facile à relativiser avec les deux espèces en même temps !</a:t>
            </a:r>
            <a:endParaRPr lang="fr-FR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61B5633-796E-4D0B-9D9A-21C52D5C6762}"/>
              </a:ext>
            </a:extLst>
          </p:cNvPr>
          <p:cNvSpPr/>
          <p:nvPr/>
        </p:nvSpPr>
        <p:spPr>
          <a:xfrm>
            <a:off x="7191326" y="3782610"/>
            <a:ext cx="1237983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900" b="1" dirty="0">
                <a:latin typeface="+mj-lt"/>
                <a:ea typeface="Times New Roman" panose="02020603050405020304" pitchFamily="18" charset="0"/>
              </a:rPr>
              <a:t>© Lionel Frédéric</a:t>
            </a:r>
            <a:endParaRPr lang="fr-FR" sz="900" b="1" dirty="0">
              <a:effectLst/>
              <a:latin typeface="+mj-lt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043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88CC797E-D778-4B0E-8AF0-E484D0132F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94E3C-CCE6-F242-84E3-BCBDD257A1E1}" type="slidenum">
              <a:rPr lang="fr-FR" smtClean="0"/>
              <a:t>4</a:t>
            </a:fld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1079B79-1D25-47D9-92F6-D0A2318921A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/>
              <a:t>Méthode : capture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80D14854-B082-4E2B-81AE-EEE05D4C2C1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234" y="529387"/>
            <a:ext cx="3789353" cy="284590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089BFB4-4CD5-4864-8EEF-1312019F0D9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234" y="2834452"/>
            <a:ext cx="3794537" cy="2845903"/>
          </a:xfrm>
          <a:prstGeom prst="rect">
            <a:avLst/>
          </a:prstGeom>
        </p:spPr>
      </p:pic>
      <p:sp>
        <p:nvSpPr>
          <p:cNvPr id="7" name="Espace réservé du contenu 1">
            <a:extLst>
              <a:ext uri="{FF2B5EF4-FFF2-40B4-BE49-F238E27FC236}">
                <a16:creationId xmlns:a16="http://schemas.microsoft.com/office/drawing/2014/main" id="{43C62FCA-D13E-474F-AA3E-62A2226E1E97}"/>
              </a:ext>
            </a:extLst>
          </p:cNvPr>
          <p:cNvSpPr txBox="1">
            <a:spLocks/>
          </p:cNvSpPr>
          <p:nvPr/>
        </p:nvSpPr>
        <p:spPr>
          <a:xfrm>
            <a:off x="4783035" y="880682"/>
            <a:ext cx="4044094" cy="3995134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>
            <a:lvl1pPr marL="342900" indent="-34290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  <a:buFont typeface="Wingdings" panose="05000000000000000000" pitchFamily="2" charset="2"/>
              <a:buChar char="§"/>
              <a:defRPr lang="fr-FR" sz="2200" b="1" kern="0" cap="none" spc="-100" baseline="0" dirty="0" smtClean="0">
                <a:solidFill>
                  <a:srgbClr val="449CDC"/>
                </a:solidFill>
                <a:latin typeface="+mn-lt"/>
                <a:ea typeface="+mn-ea"/>
                <a:cs typeface="+mn-cs"/>
              </a:defRPr>
            </a:lvl1pPr>
            <a:lvl2pPr marL="625475" indent="-342900" algn="just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  <a:buFont typeface="Wingdings" panose="05000000000000000000" pitchFamily="2" charset="2"/>
              <a:buChar char="Ø"/>
              <a:defRPr lang="fr-FR" sz="2000" kern="0" spc="-1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03288" indent="-285750" algn="just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Courier New" panose="02070309020205020404" pitchFamily="49" charset="0"/>
              <a:buChar char="o"/>
              <a:defRPr lang="fr-FR" sz="1800" kern="1200" spc="-100">
                <a:solidFill>
                  <a:srgbClr val="FF0000"/>
                </a:solidFill>
                <a:latin typeface="Verdana"/>
                <a:ea typeface="+mn-ea"/>
                <a:cs typeface="Verdana"/>
              </a:defRPr>
            </a:lvl3pPr>
            <a:lvl4pPr marL="1179513" indent="-285750" algn="just" defTabSz="457200" rtl="0" eaLnBrk="1" latinLnBrk="0" hangingPunct="1">
              <a:spcBef>
                <a:spcPts val="0"/>
              </a:spcBef>
              <a:spcAft>
                <a:spcPts val="200"/>
              </a:spcAft>
              <a:buFont typeface="Wingdings" panose="05000000000000000000" pitchFamily="2" charset="2"/>
              <a:buChar char="§"/>
              <a:defRPr sz="1400" kern="1200" spc="-100">
                <a:solidFill>
                  <a:schemeClr val="tx1"/>
                </a:solidFill>
                <a:latin typeface="Verdana"/>
                <a:ea typeface="+mn-ea"/>
                <a:cs typeface="Verdana"/>
              </a:defRPr>
            </a:lvl4pPr>
            <a:lvl5pPr marL="0" indent="0" algn="just" defTabSz="457200" rtl="0" eaLnBrk="1" latinLnBrk="0" hangingPunct="1">
              <a:spcBef>
                <a:spcPts val="0"/>
              </a:spcBef>
              <a:buFont typeface="Arial"/>
              <a:buNone/>
              <a:defRPr sz="1000" kern="1200" spc="-100">
                <a:solidFill>
                  <a:schemeClr val="tx1"/>
                </a:solidFill>
                <a:latin typeface="Verdana"/>
                <a:ea typeface="+mn-ea"/>
                <a:cs typeface="Verdan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Sites</a:t>
            </a:r>
          </a:p>
          <a:p>
            <a:pPr lvl="1" algn="l"/>
            <a:r>
              <a:rPr lang="fr-FR" dirty="0"/>
              <a:t>Variés : boulaies, parcs, carrières, champs, fermes, mangeoires… ….pourvu qu’il y ait des graines</a:t>
            </a:r>
          </a:p>
          <a:p>
            <a:pPr lvl="1"/>
            <a:endParaRPr lang="fr-FR" dirty="0"/>
          </a:p>
          <a:p>
            <a:r>
              <a:rPr lang="fr-FR" dirty="0"/>
              <a:t>Repasse </a:t>
            </a:r>
          </a:p>
          <a:p>
            <a:pPr lvl="1">
              <a:lnSpc>
                <a:spcPct val="120000"/>
              </a:lnSpc>
            </a:pPr>
            <a:r>
              <a:rPr lang="fr-FR" dirty="0"/>
              <a:t>En migration </a:t>
            </a:r>
            <a:r>
              <a:rPr lang="fr-FR" dirty="0">
                <a:sym typeface="Wingdings" panose="05000000000000000000" pitchFamily="2" charset="2"/>
              </a:rPr>
              <a:t> utile en protocole </a:t>
            </a:r>
            <a:r>
              <a:rPr lang="fr-FR" dirty="0" err="1">
                <a:sym typeface="Wingdings" panose="05000000000000000000" pitchFamily="2" charset="2"/>
              </a:rPr>
              <a:t>Phéno</a:t>
            </a:r>
            <a:endParaRPr lang="fr-FR" dirty="0">
              <a:sym typeface="Wingdings" panose="05000000000000000000" pitchFamily="2" charset="2"/>
            </a:endParaRPr>
          </a:p>
          <a:p>
            <a:pPr lvl="1">
              <a:lnSpc>
                <a:spcPct val="120000"/>
              </a:lnSpc>
            </a:pPr>
            <a:r>
              <a:rPr lang="fr-FR" dirty="0">
                <a:sym typeface="Wingdings" panose="05000000000000000000" pitchFamily="2" charset="2"/>
              </a:rPr>
              <a:t>En hiver  : sans effet !</a:t>
            </a:r>
          </a:p>
          <a:p>
            <a:pPr lvl="1">
              <a:lnSpc>
                <a:spcPct val="120000"/>
              </a:lnSpc>
            </a:pPr>
            <a:r>
              <a:rPr lang="fr-FR" dirty="0">
                <a:sym typeface="Wingdings" panose="05000000000000000000" pitchFamily="2" charset="2"/>
              </a:rPr>
              <a:t>Fin d’hiver : à nouveau utile ?</a:t>
            </a:r>
            <a:endParaRPr lang="fr-FR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1C2079B-C49F-4E10-835A-D59498B01ECD}"/>
              </a:ext>
            </a:extLst>
          </p:cNvPr>
          <p:cNvSpPr/>
          <p:nvPr/>
        </p:nvSpPr>
        <p:spPr>
          <a:xfrm rot="16200000">
            <a:off x="-859152" y="4072737"/>
            <a:ext cx="20876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900" b="1" dirty="0">
                <a:latin typeface="+mj-lt"/>
                <a:ea typeface="Times New Roman" panose="02020603050405020304" pitchFamily="18" charset="0"/>
              </a:rPr>
              <a:t>© Christophe De </a:t>
            </a:r>
            <a:r>
              <a:rPr lang="fr-FR" sz="900" b="1" dirty="0" err="1">
                <a:latin typeface="+mj-lt"/>
                <a:ea typeface="Times New Roman" panose="02020603050405020304" pitchFamily="18" charset="0"/>
              </a:rPr>
              <a:t>Franchesi</a:t>
            </a:r>
            <a:r>
              <a:rPr lang="fr-FR" sz="900" b="1" dirty="0">
                <a:latin typeface="+mj-lt"/>
                <a:ea typeface="Times New Roman" panose="02020603050405020304" pitchFamily="18" charset="0"/>
              </a:rPr>
              <a:t>, Stephan Tillo</a:t>
            </a:r>
            <a:endParaRPr lang="fr-FR" sz="900" b="1" dirty="0">
              <a:effectLst/>
              <a:latin typeface="+mj-lt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0773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Espace réservé du contenu 19">
            <a:extLst>
              <a:ext uri="{FF2B5EF4-FFF2-40B4-BE49-F238E27FC236}">
                <a16:creationId xmlns:a16="http://schemas.microsoft.com/office/drawing/2014/main" id="{00000000-0008-0000-0100-0000040000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11644430"/>
              </p:ext>
            </p:extLst>
          </p:nvPr>
        </p:nvGraphicFramePr>
        <p:xfrm>
          <a:off x="0" y="708549"/>
          <a:ext cx="6336000" cy="30244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05DA871-6FD9-45C5-AEDC-40A31DE226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94E3C-CCE6-F242-84E3-BCBDD257A1E1}" type="slidenum">
              <a:rPr lang="fr-FR" smtClean="0"/>
              <a:t>5</a:t>
            </a:fld>
            <a:endParaRPr lang="fr-FR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9517D23E-9566-4586-82F4-81F5270488D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/>
              <a:t>Résultats : historique données de baguages 2000-2018</a:t>
            </a:r>
          </a:p>
        </p:txBody>
      </p:sp>
      <p:sp>
        <p:nvSpPr>
          <p:cNvPr id="14" name="Légende : flèche courbée sans bordure 13">
            <a:extLst>
              <a:ext uri="{FF2B5EF4-FFF2-40B4-BE49-F238E27FC236}">
                <a16:creationId xmlns:a16="http://schemas.microsoft.com/office/drawing/2014/main" id="{3491F481-314B-4FF1-91E1-DA01C6604CB0}"/>
              </a:ext>
            </a:extLst>
          </p:cNvPr>
          <p:cNvSpPr/>
          <p:nvPr/>
        </p:nvSpPr>
        <p:spPr>
          <a:xfrm>
            <a:off x="6689129" y="1053392"/>
            <a:ext cx="1380932" cy="305066"/>
          </a:xfrm>
          <a:prstGeom prst="callout2">
            <a:avLst>
              <a:gd name="adj1" fmla="val 37101"/>
              <a:gd name="adj2" fmla="val -4955"/>
              <a:gd name="adj3" fmla="val 40160"/>
              <a:gd name="adj4" fmla="val -27478"/>
              <a:gd name="adj5" fmla="val 130851"/>
              <a:gd name="adj6" fmla="val -47343"/>
            </a:avLst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Flash : 303</a:t>
            </a:r>
          </a:p>
        </p:txBody>
      </p:sp>
      <p:sp>
        <p:nvSpPr>
          <p:cNvPr id="15" name="Légende : flèche courbée sans bordure 14">
            <a:extLst>
              <a:ext uri="{FF2B5EF4-FFF2-40B4-BE49-F238E27FC236}">
                <a16:creationId xmlns:a16="http://schemas.microsoft.com/office/drawing/2014/main" id="{263131F5-7406-488E-9655-908235D416D0}"/>
              </a:ext>
            </a:extLst>
          </p:cNvPr>
          <p:cNvSpPr/>
          <p:nvPr/>
        </p:nvSpPr>
        <p:spPr>
          <a:xfrm>
            <a:off x="6742643" y="1436241"/>
            <a:ext cx="1380932" cy="305066"/>
          </a:xfrm>
          <a:prstGeom prst="callout2">
            <a:avLst>
              <a:gd name="adj1" fmla="val 37101"/>
              <a:gd name="adj2" fmla="val -4955"/>
              <a:gd name="adj3" fmla="val 40160"/>
              <a:gd name="adj4" fmla="val -27478"/>
              <a:gd name="adj5" fmla="val 222671"/>
              <a:gd name="adj6" fmla="val -51886"/>
            </a:avLst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Autres : 13</a:t>
            </a:r>
          </a:p>
        </p:txBody>
      </p:sp>
      <p:sp>
        <p:nvSpPr>
          <p:cNvPr id="16" name="Légende : flèche courbée sans bordure 15">
            <a:extLst>
              <a:ext uri="{FF2B5EF4-FFF2-40B4-BE49-F238E27FC236}">
                <a16:creationId xmlns:a16="http://schemas.microsoft.com/office/drawing/2014/main" id="{4F98229B-12A7-4CB2-ACEA-3C4D3F4CEC34}"/>
              </a:ext>
            </a:extLst>
          </p:cNvPr>
          <p:cNvSpPr/>
          <p:nvPr/>
        </p:nvSpPr>
        <p:spPr>
          <a:xfrm>
            <a:off x="6689129" y="2862251"/>
            <a:ext cx="1380932" cy="305066"/>
          </a:xfrm>
          <a:prstGeom prst="callout2">
            <a:avLst>
              <a:gd name="adj1" fmla="val 37101"/>
              <a:gd name="adj2" fmla="val -4955"/>
              <a:gd name="adj3" fmla="val 40160"/>
              <a:gd name="adj4" fmla="val -27478"/>
              <a:gd name="adj5" fmla="val -23764"/>
              <a:gd name="adj6" fmla="val -47903"/>
            </a:avLst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r-FR" dirty="0" err="1">
                <a:solidFill>
                  <a:schemeClr val="tx1"/>
                </a:solidFill>
              </a:rPr>
              <a:t>Phéno</a:t>
            </a:r>
            <a:r>
              <a:rPr lang="fr-FR" dirty="0">
                <a:solidFill>
                  <a:schemeClr val="tx1"/>
                </a:solidFill>
              </a:rPr>
              <a:t> : 213</a:t>
            </a:r>
          </a:p>
        </p:txBody>
      </p:sp>
      <p:sp>
        <p:nvSpPr>
          <p:cNvPr id="17" name="Légende : flèche courbée sans bordure 16">
            <a:extLst>
              <a:ext uri="{FF2B5EF4-FFF2-40B4-BE49-F238E27FC236}">
                <a16:creationId xmlns:a16="http://schemas.microsoft.com/office/drawing/2014/main" id="{92B58AEA-C467-48A4-9BC7-457DB2709ADE}"/>
              </a:ext>
            </a:extLst>
          </p:cNvPr>
          <p:cNvSpPr/>
          <p:nvPr/>
        </p:nvSpPr>
        <p:spPr>
          <a:xfrm>
            <a:off x="6738629" y="2327930"/>
            <a:ext cx="1563331" cy="305066"/>
          </a:xfrm>
          <a:prstGeom prst="callout2">
            <a:avLst>
              <a:gd name="adj1" fmla="val 37101"/>
              <a:gd name="adj2" fmla="val -4955"/>
              <a:gd name="adj3" fmla="val 40160"/>
              <a:gd name="adj4" fmla="val -27478"/>
              <a:gd name="adj5" fmla="val -17520"/>
              <a:gd name="adj6" fmla="val -44356"/>
            </a:avLst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Mangeoire : 53</a:t>
            </a:r>
          </a:p>
        </p:txBody>
      </p:sp>
      <p:sp>
        <p:nvSpPr>
          <p:cNvPr id="18" name="Légende : flèche courbée sans bordure 17">
            <a:extLst>
              <a:ext uri="{FF2B5EF4-FFF2-40B4-BE49-F238E27FC236}">
                <a16:creationId xmlns:a16="http://schemas.microsoft.com/office/drawing/2014/main" id="{95194552-892B-4D92-A575-D11A89512B01}"/>
              </a:ext>
            </a:extLst>
          </p:cNvPr>
          <p:cNvSpPr/>
          <p:nvPr/>
        </p:nvSpPr>
        <p:spPr>
          <a:xfrm>
            <a:off x="6653411" y="1922496"/>
            <a:ext cx="1380932" cy="305066"/>
          </a:xfrm>
          <a:prstGeom prst="callout2">
            <a:avLst>
              <a:gd name="adj1" fmla="val 37101"/>
              <a:gd name="adj2" fmla="val -4955"/>
              <a:gd name="adj3" fmla="val 40160"/>
              <a:gd name="adj4" fmla="val -27478"/>
              <a:gd name="adj5" fmla="val 83810"/>
              <a:gd name="adj6" fmla="val -45115"/>
            </a:avLst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Voie : 1</a:t>
            </a:r>
          </a:p>
        </p:txBody>
      </p:sp>
      <p:sp>
        <p:nvSpPr>
          <p:cNvPr id="19" name="Espace réservé du contenu 7">
            <a:extLst>
              <a:ext uri="{FF2B5EF4-FFF2-40B4-BE49-F238E27FC236}">
                <a16:creationId xmlns:a16="http://schemas.microsoft.com/office/drawing/2014/main" id="{55E05B7B-300B-455B-BB5F-58DE1D2766BA}"/>
              </a:ext>
            </a:extLst>
          </p:cNvPr>
          <p:cNvSpPr txBox="1">
            <a:spLocks/>
          </p:cNvSpPr>
          <p:nvPr/>
        </p:nvSpPr>
        <p:spPr>
          <a:xfrm>
            <a:off x="450235" y="3900979"/>
            <a:ext cx="5689838" cy="1049870"/>
          </a:xfrm>
          <a:prstGeom prst="rect">
            <a:avLst/>
          </a:prstGeom>
        </p:spPr>
        <p:txBody>
          <a:bodyPr vert="horz" wrap="square" lIns="0" tIns="0" rIns="0" bIns="0" rtlCol="0">
            <a:normAutofit lnSpcReduction="10000"/>
          </a:bodyPr>
          <a:lstStyle>
            <a:lvl1pPr marL="342900" indent="-34290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  <a:buFont typeface="Wingdings" panose="05000000000000000000" pitchFamily="2" charset="2"/>
              <a:buChar char="§"/>
              <a:defRPr lang="fr-FR" sz="2200" b="1" kern="0" cap="none" spc="-100" baseline="0" dirty="0" smtClean="0">
                <a:solidFill>
                  <a:srgbClr val="449CDC"/>
                </a:solidFill>
                <a:latin typeface="+mn-lt"/>
                <a:ea typeface="+mn-ea"/>
                <a:cs typeface="+mn-cs"/>
              </a:defRPr>
            </a:lvl1pPr>
            <a:lvl2pPr marL="625475" indent="-342900" algn="just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Font typeface="Wingdings" panose="05000000000000000000" pitchFamily="2" charset="2"/>
              <a:buChar char="Ø"/>
              <a:defRPr lang="fr-FR" sz="2000" kern="0" spc="-1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03288" indent="-285750" algn="just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Courier New" panose="02070309020205020404" pitchFamily="49" charset="0"/>
              <a:buChar char="o"/>
              <a:defRPr lang="fr-FR" sz="1800" kern="1200" spc="-100">
                <a:solidFill>
                  <a:srgbClr val="FF0000"/>
                </a:solidFill>
                <a:latin typeface="Verdana"/>
                <a:ea typeface="+mn-ea"/>
                <a:cs typeface="Verdana"/>
              </a:defRPr>
            </a:lvl3pPr>
            <a:lvl4pPr marL="1179513" indent="-285750" algn="just" defTabSz="457200" rtl="0" eaLnBrk="1" latinLnBrk="0" hangingPunct="1">
              <a:spcBef>
                <a:spcPts val="0"/>
              </a:spcBef>
              <a:spcAft>
                <a:spcPts val="200"/>
              </a:spcAft>
              <a:buFont typeface="Wingdings" panose="05000000000000000000" pitchFamily="2" charset="2"/>
              <a:buChar char="§"/>
              <a:defRPr sz="1400" kern="1200" spc="-100">
                <a:solidFill>
                  <a:schemeClr val="tx1"/>
                </a:solidFill>
                <a:latin typeface="Verdana"/>
                <a:ea typeface="+mn-ea"/>
                <a:cs typeface="Verdana"/>
              </a:defRPr>
            </a:lvl4pPr>
            <a:lvl5pPr marL="0" indent="0" algn="just" defTabSz="457200" rtl="0" eaLnBrk="1" latinLnBrk="0" hangingPunct="1">
              <a:spcBef>
                <a:spcPts val="0"/>
              </a:spcBef>
              <a:buFont typeface="Arial"/>
              <a:buNone/>
              <a:defRPr sz="1000" kern="1200" spc="-100">
                <a:solidFill>
                  <a:schemeClr val="tx1"/>
                </a:solidFill>
                <a:latin typeface="Verdana"/>
                <a:ea typeface="+mn-ea"/>
                <a:cs typeface="Verdan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300"/>
              </a:spcAft>
              <a:buFont typeface="Wingdings 3" panose="05040102010807070707" pitchFamily="18" charset="2"/>
              <a:buChar char=""/>
            </a:pPr>
            <a:r>
              <a:rPr lang="fr-FR" dirty="0"/>
              <a:t>Total le plus important depuis 2000 </a:t>
            </a:r>
          </a:p>
          <a:p>
            <a:pPr lvl="1">
              <a:spcAft>
                <a:spcPts val="300"/>
              </a:spcAft>
            </a:pPr>
            <a:r>
              <a:rPr lang="fr-FR" dirty="0"/>
              <a:t>Lien avec l’afflux</a:t>
            </a:r>
          </a:p>
          <a:p>
            <a:pPr>
              <a:lnSpc>
                <a:spcPct val="110000"/>
              </a:lnSpc>
              <a:spcAft>
                <a:spcPts val="300"/>
              </a:spcAft>
              <a:buFont typeface="Wingdings 3" panose="05040102010807070707" pitchFamily="18" charset="2"/>
              <a:buChar char=""/>
            </a:pPr>
            <a:r>
              <a:rPr lang="fr-FR" dirty="0"/>
              <a:t>Efficacité du « flash » /afflux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CC663FA-C066-4ACC-985C-D1D22D95784A}"/>
              </a:ext>
            </a:extLst>
          </p:cNvPr>
          <p:cNvSpPr txBox="1"/>
          <p:nvPr/>
        </p:nvSpPr>
        <p:spPr>
          <a:xfrm>
            <a:off x="5770038" y="951845"/>
            <a:ext cx="40193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/>
              <a:t>583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A58B64FB-7765-465D-B619-33E708D06049}"/>
              </a:ext>
            </a:extLst>
          </p:cNvPr>
          <p:cNvSpPr txBox="1"/>
          <p:nvPr/>
        </p:nvSpPr>
        <p:spPr>
          <a:xfrm>
            <a:off x="3048467" y="1495086"/>
            <a:ext cx="40193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/>
              <a:t>394</a:t>
            </a:r>
          </a:p>
        </p:txBody>
      </p:sp>
      <p:sp>
        <p:nvSpPr>
          <p:cNvPr id="3" name="Rectangle 2"/>
          <p:cNvSpPr/>
          <p:nvPr/>
        </p:nvSpPr>
        <p:spPr>
          <a:xfrm>
            <a:off x="5910355" y="1216818"/>
            <a:ext cx="121300" cy="1770451"/>
          </a:xfrm>
          <a:prstGeom prst="rect">
            <a:avLst/>
          </a:prstGeom>
          <a:solidFill>
            <a:srgbClr val="00A6D9"/>
          </a:solidFill>
          <a:ln>
            <a:solidFill>
              <a:srgbClr val="00A6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178F8FC-F3CF-489B-8B10-655101B07555}"/>
              </a:ext>
            </a:extLst>
          </p:cNvPr>
          <p:cNvSpPr/>
          <p:nvPr/>
        </p:nvSpPr>
        <p:spPr>
          <a:xfrm>
            <a:off x="3176355" y="1788748"/>
            <a:ext cx="111600" cy="576000"/>
          </a:xfrm>
          <a:prstGeom prst="rect">
            <a:avLst/>
          </a:prstGeom>
          <a:solidFill>
            <a:srgbClr val="00A6D9"/>
          </a:solidFill>
          <a:ln>
            <a:solidFill>
              <a:srgbClr val="00A6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86E9DA6-EC99-4AFA-9742-FDF6D1E2DB3E}"/>
              </a:ext>
            </a:extLst>
          </p:cNvPr>
          <p:cNvSpPr txBox="1"/>
          <p:nvPr/>
        </p:nvSpPr>
        <p:spPr>
          <a:xfrm>
            <a:off x="3295154" y="1856334"/>
            <a:ext cx="8915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/>
              <a:t>Flash : 174</a:t>
            </a:r>
          </a:p>
        </p:txBody>
      </p:sp>
      <p:sp>
        <p:nvSpPr>
          <p:cNvPr id="23" name="Légende : flèche courbée sans bordure 22">
            <a:extLst>
              <a:ext uri="{FF2B5EF4-FFF2-40B4-BE49-F238E27FC236}">
                <a16:creationId xmlns:a16="http://schemas.microsoft.com/office/drawing/2014/main" id="{96362D5C-CA01-4C19-8F56-34FB7AE71DBD}"/>
              </a:ext>
            </a:extLst>
          </p:cNvPr>
          <p:cNvSpPr/>
          <p:nvPr/>
        </p:nvSpPr>
        <p:spPr>
          <a:xfrm>
            <a:off x="4995043" y="646779"/>
            <a:ext cx="774995" cy="246221"/>
          </a:xfrm>
          <a:prstGeom prst="callout2">
            <a:avLst>
              <a:gd name="adj1" fmla="val 37101"/>
              <a:gd name="adj2" fmla="val -4955"/>
              <a:gd name="adj3" fmla="val 40160"/>
              <a:gd name="adj4" fmla="val -27478"/>
              <a:gd name="adj5" fmla="val -39238"/>
              <a:gd name="adj6" fmla="val -58964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B,C, R</a:t>
            </a:r>
          </a:p>
        </p:txBody>
      </p:sp>
    </p:spTree>
    <p:extLst>
      <p:ext uri="{BB962C8B-B14F-4D97-AF65-F5344CB8AC3E}">
        <p14:creationId xmlns:p14="http://schemas.microsoft.com/office/powerpoint/2010/main" val="2933422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18" grpId="0" animBg="1"/>
      <p:bldP spid="3" grpId="0" animBg="1"/>
      <p:bldP spid="22" grpId="0" animBg="1"/>
      <p:bldP spid="6" grpId="0"/>
      <p:bldP spid="23" grpId="0" animBg="1"/>
      <p:bldP spid="23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C696B8F-27AE-4A30-92A0-346AF1C0B9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94E3C-CCE6-F242-84E3-BCBDD257A1E1}" type="slidenum">
              <a:rPr lang="fr-FR" smtClean="0"/>
              <a:t>6</a:t>
            </a:fld>
            <a:endParaRPr lang="fr-FR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00D1172-22AE-4DBA-960F-AA309706CC7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/>
              <a:t>Résultats : géographies des données hiver 2017-2018</a:t>
            </a:r>
          </a:p>
        </p:txBody>
      </p:sp>
      <p:sp>
        <p:nvSpPr>
          <p:cNvPr id="16" name="Espace réservé du contenu 1">
            <a:extLst>
              <a:ext uri="{FF2B5EF4-FFF2-40B4-BE49-F238E27FC236}">
                <a16:creationId xmlns:a16="http://schemas.microsoft.com/office/drawing/2014/main" id="{72EFD5FE-17E1-43E7-8AC0-30043B4F2367}"/>
              </a:ext>
            </a:extLst>
          </p:cNvPr>
          <p:cNvSpPr txBox="1">
            <a:spLocks/>
          </p:cNvSpPr>
          <p:nvPr/>
        </p:nvSpPr>
        <p:spPr>
          <a:xfrm>
            <a:off x="4753068" y="897541"/>
            <a:ext cx="3789353" cy="3907540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>
            <a:lvl1pPr marL="342900" indent="-34290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  <a:buFont typeface="Wingdings" panose="05000000000000000000" pitchFamily="2" charset="2"/>
              <a:buChar char="§"/>
              <a:defRPr lang="fr-FR" sz="2200" b="1" kern="0" cap="none" spc="-100" baseline="0" dirty="0" smtClean="0">
                <a:solidFill>
                  <a:srgbClr val="449CDC"/>
                </a:solidFill>
                <a:latin typeface="+mn-lt"/>
                <a:ea typeface="+mn-ea"/>
                <a:cs typeface="+mn-cs"/>
              </a:defRPr>
            </a:lvl1pPr>
            <a:lvl2pPr marL="625475" indent="-342900" algn="just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  <a:buFont typeface="Wingdings" panose="05000000000000000000" pitchFamily="2" charset="2"/>
              <a:buChar char="Ø"/>
              <a:defRPr lang="fr-FR" sz="2000" kern="0" spc="-1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03288" indent="-285750" algn="just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Courier New" panose="02070309020205020404" pitchFamily="49" charset="0"/>
              <a:buChar char="o"/>
              <a:defRPr lang="fr-FR" sz="1800" kern="1200" spc="-100">
                <a:solidFill>
                  <a:srgbClr val="FF0000"/>
                </a:solidFill>
                <a:latin typeface="Verdana"/>
                <a:ea typeface="+mn-ea"/>
                <a:cs typeface="Verdana"/>
              </a:defRPr>
            </a:lvl3pPr>
            <a:lvl4pPr marL="1179513" indent="-285750" algn="just" defTabSz="457200" rtl="0" eaLnBrk="1" latinLnBrk="0" hangingPunct="1">
              <a:spcBef>
                <a:spcPts val="0"/>
              </a:spcBef>
              <a:spcAft>
                <a:spcPts val="200"/>
              </a:spcAft>
              <a:buFont typeface="Wingdings" panose="05000000000000000000" pitchFamily="2" charset="2"/>
              <a:buChar char="§"/>
              <a:defRPr sz="1400" kern="1200" spc="-100">
                <a:solidFill>
                  <a:schemeClr val="tx1"/>
                </a:solidFill>
                <a:latin typeface="Verdana"/>
                <a:ea typeface="+mn-ea"/>
                <a:cs typeface="Verdana"/>
              </a:defRPr>
            </a:lvl4pPr>
            <a:lvl5pPr marL="0" indent="0" algn="just" defTabSz="457200" rtl="0" eaLnBrk="1" latinLnBrk="0" hangingPunct="1">
              <a:spcBef>
                <a:spcPts val="0"/>
              </a:spcBef>
              <a:buFont typeface="Arial"/>
              <a:buNone/>
              <a:defRPr sz="1000" kern="1200" spc="-100">
                <a:solidFill>
                  <a:schemeClr val="tx1"/>
                </a:solidFill>
                <a:latin typeface="Verdana"/>
                <a:ea typeface="+mn-ea"/>
                <a:cs typeface="Verdan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Différence selon les régions</a:t>
            </a:r>
          </a:p>
          <a:p>
            <a:pPr lvl="1"/>
            <a:r>
              <a:rPr lang="fr-FR" dirty="0"/>
              <a:t>Nord </a:t>
            </a:r>
            <a:r>
              <a:rPr lang="fr-FR" dirty="0">
                <a:sym typeface="Wingdings" panose="05000000000000000000" pitchFamily="2" charset="2"/>
              </a:rPr>
              <a:t> région habituellement concernée par les afflux</a:t>
            </a:r>
            <a:endParaRPr lang="fr-FR" dirty="0"/>
          </a:p>
          <a:p>
            <a:pPr lvl="1"/>
            <a:r>
              <a:rPr lang="fr-FR" dirty="0"/>
              <a:t>Centre, ouest et Lozère : plus inhabituel</a:t>
            </a:r>
          </a:p>
          <a:p>
            <a:pPr marL="282575" lvl="1" indent="0">
              <a:buNone/>
            </a:pPr>
            <a:endParaRPr lang="fr-FR" dirty="0"/>
          </a:p>
          <a:p>
            <a:pPr marL="282575" lvl="1" indent="0">
              <a:buNone/>
            </a:pPr>
            <a:r>
              <a:rPr lang="fr-FR" dirty="0"/>
              <a:t>….à relativiser avec le biais de la pression de baguage et présence des Sizerins</a:t>
            </a:r>
          </a:p>
        </p:txBody>
      </p:sp>
      <p:pic>
        <p:nvPicPr>
          <p:cNvPr id="11" name="Espace réservé du contenu 10">
            <a:extLst>
              <a:ext uri="{FF2B5EF4-FFF2-40B4-BE49-F238E27FC236}">
                <a16:creationId xmlns:a16="http://schemas.microsoft.com/office/drawing/2014/main" id="{9B5FD5B0-1C1B-4859-B940-3CE3E772BDD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745151"/>
            <a:ext cx="4753068" cy="4395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0827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C696B8F-27AE-4A30-92A0-346AF1C0B9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94E3C-CCE6-F242-84E3-BCBDD257A1E1}" type="slidenum">
              <a:rPr lang="fr-FR" smtClean="0"/>
              <a:t>7</a:t>
            </a:fld>
            <a:endParaRPr lang="fr-FR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00D1172-22AE-4DBA-960F-AA309706CC7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/>
              <a:t>Résultats : captures des deux espèces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D2B81854-F44C-468A-B34B-4914152A9F58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27" r="5673" b="3676"/>
          <a:stretch/>
        </p:blipFill>
        <p:spPr bwMode="auto">
          <a:xfrm>
            <a:off x="5425755" y="794924"/>
            <a:ext cx="3051175" cy="162179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5DE2ACDD-73D6-4B77-9C8A-AEAC6A7BD71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7" t="20803" r="1544" b="12916"/>
          <a:stretch/>
        </p:blipFill>
        <p:spPr bwMode="auto">
          <a:xfrm>
            <a:off x="312479" y="2880685"/>
            <a:ext cx="3341545" cy="1728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B5CCDD7E-63D9-4029-99CE-E1724650CB8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93" r="-78" b="6365"/>
          <a:stretch/>
        </p:blipFill>
        <p:spPr bwMode="auto">
          <a:xfrm>
            <a:off x="5425755" y="2880685"/>
            <a:ext cx="3225600" cy="182805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1" name="Espace réservé du contenu 10">
            <a:extLst>
              <a:ext uri="{FF2B5EF4-FFF2-40B4-BE49-F238E27FC236}">
                <a16:creationId xmlns:a16="http://schemas.microsoft.com/office/drawing/2014/main" id="{7DA3F02F-F348-4496-A880-1C16FB3CA049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998" r="5607" b="6355"/>
          <a:stretch/>
        </p:blipFill>
        <p:spPr bwMode="auto">
          <a:xfrm>
            <a:off x="450234" y="790951"/>
            <a:ext cx="3083727" cy="162576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Légende : flèche courbée sans bordure 8">
            <a:extLst>
              <a:ext uri="{FF2B5EF4-FFF2-40B4-BE49-F238E27FC236}">
                <a16:creationId xmlns:a16="http://schemas.microsoft.com/office/drawing/2014/main" id="{DD293BE2-ED46-40A8-A656-7B727FE35BCC}"/>
              </a:ext>
            </a:extLst>
          </p:cNvPr>
          <p:cNvSpPr/>
          <p:nvPr/>
        </p:nvSpPr>
        <p:spPr>
          <a:xfrm>
            <a:off x="3735878" y="1298766"/>
            <a:ext cx="1487961" cy="305066"/>
          </a:xfrm>
          <a:prstGeom prst="callout2">
            <a:avLst>
              <a:gd name="adj1" fmla="val 37101"/>
              <a:gd name="adj2" fmla="val -4955"/>
              <a:gd name="adj3" fmla="val 37193"/>
              <a:gd name="adj4" fmla="val -15918"/>
              <a:gd name="adj5" fmla="val 95254"/>
              <a:gd name="adj6" fmla="val -28535"/>
            </a:avLst>
          </a:prstGeom>
          <a:noFill/>
          <a:ln w="190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S. Cabaret</a:t>
            </a:r>
          </a:p>
        </p:txBody>
      </p:sp>
      <p:sp>
        <p:nvSpPr>
          <p:cNvPr id="10" name="Légende : flèche courbée sans bordure 9">
            <a:extLst>
              <a:ext uri="{FF2B5EF4-FFF2-40B4-BE49-F238E27FC236}">
                <a16:creationId xmlns:a16="http://schemas.microsoft.com/office/drawing/2014/main" id="{058C4302-1F81-467C-9436-580BE6E8DA26}"/>
              </a:ext>
            </a:extLst>
          </p:cNvPr>
          <p:cNvSpPr/>
          <p:nvPr/>
        </p:nvSpPr>
        <p:spPr>
          <a:xfrm>
            <a:off x="3735877" y="3261563"/>
            <a:ext cx="1487961" cy="305066"/>
          </a:xfrm>
          <a:prstGeom prst="callout2">
            <a:avLst>
              <a:gd name="adj1" fmla="val 37101"/>
              <a:gd name="adj2" fmla="val -4955"/>
              <a:gd name="adj3" fmla="val 37193"/>
              <a:gd name="adj4" fmla="val -15918"/>
              <a:gd name="adj5" fmla="val 86351"/>
              <a:gd name="adj6" fmla="val -21842"/>
            </a:avLst>
          </a:prstGeom>
          <a:noFill/>
          <a:ln w="190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S. Flammé</a:t>
            </a:r>
          </a:p>
        </p:txBody>
      </p:sp>
      <p:sp>
        <p:nvSpPr>
          <p:cNvPr id="11" name="Légende : flèche courbée sans bordure 10">
            <a:extLst>
              <a:ext uri="{FF2B5EF4-FFF2-40B4-BE49-F238E27FC236}">
                <a16:creationId xmlns:a16="http://schemas.microsoft.com/office/drawing/2014/main" id="{C022CE2F-1FCD-4025-A817-40B19A739708}"/>
              </a:ext>
            </a:extLst>
          </p:cNvPr>
          <p:cNvSpPr/>
          <p:nvPr/>
        </p:nvSpPr>
        <p:spPr>
          <a:xfrm>
            <a:off x="1248115" y="2462371"/>
            <a:ext cx="1487961" cy="305066"/>
          </a:xfrm>
          <a:prstGeom prst="callout2">
            <a:avLst>
              <a:gd name="adj1" fmla="val 37101"/>
              <a:gd name="adj2" fmla="val -4955"/>
              <a:gd name="adj3" fmla="val 37193"/>
              <a:gd name="adj4" fmla="val -15918"/>
              <a:gd name="adj5" fmla="val 86351"/>
              <a:gd name="adj6" fmla="val -21842"/>
            </a:avLst>
          </a:prstGeom>
          <a:noFill/>
          <a:ln w="190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mâles (adulte)</a:t>
            </a:r>
          </a:p>
        </p:txBody>
      </p:sp>
      <p:sp>
        <p:nvSpPr>
          <p:cNvPr id="15" name="Légende : flèche courbée sans bordure 14">
            <a:extLst>
              <a:ext uri="{FF2B5EF4-FFF2-40B4-BE49-F238E27FC236}">
                <a16:creationId xmlns:a16="http://schemas.microsoft.com/office/drawing/2014/main" id="{A7EE87F3-5FEE-46C0-AF8A-501921D5520E}"/>
              </a:ext>
            </a:extLst>
          </p:cNvPr>
          <p:cNvSpPr/>
          <p:nvPr/>
        </p:nvSpPr>
        <p:spPr>
          <a:xfrm>
            <a:off x="6190642" y="2462371"/>
            <a:ext cx="1776408" cy="305066"/>
          </a:xfrm>
          <a:prstGeom prst="callout2">
            <a:avLst>
              <a:gd name="adj1" fmla="val 37101"/>
              <a:gd name="adj2" fmla="val -4955"/>
              <a:gd name="adj3" fmla="val 37193"/>
              <a:gd name="adj4" fmla="val -15918"/>
              <a:gd name="adj5" fmla="val 86351"/>
              <a:gd name="adj6" fmla="val -21842"/>
            </a:avLst>
          </a:prstGeom>
          <a:noFill/>
          <a:ln w="190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femelles (adulte)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6F63711-1D2D-4C12-92B7-1D5D9CF385B6}"/>
              </a:ext>
            </a:extLst>
          </p:cNvPr>
          <p:cNvSpPr/>
          <p:nvPr/>
        </p:nvSpPr>
        <p:spPr>
          <a:xfrm>
            <a:off x="7056363" y="362370"/>
            <a:ext cx="20876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900" b="1" dirty="0">
                <a:latin typeface="+mj-lt"/>
                <a:ea typeface="Times New Roman" panose="02020603050405020304" pitchFamily="18" charset="0"/>
              </a:rPr>
              <a:t>© Christophe De </a:t>
            </a:r>
            <a:r>
              <a:rPr lang="fr-FR" sz="900" b="1" dirty="0" err="1">
                <a:latin typeface="+mj-lt"/>
                <a:ea typeface="Times New Roman" panose="02020603050405020304" pitchFamily="18" charset="0"/>
              </a:rPr>
              <a:t>Franchesi</a:t>
            </a:r>
            <a:r>
              <a:rPr lang="fr-FR" sz="900" b="1" dirty="0">
                <a:latin typeface="+mj-lt"/>
                <a:ea typeface="Times New Roman" panose="02020603050405020304" pitchFamily="18" charset="0"/>
              </a:rPr>
              <a:t>, Stephan Tillo, Olivier Poisson</a:t>
            </a:r>
            <a:endParaRPr lang="fr-FR" sz="900" b="1" dirty="0">
              <a:effectLst/>
              <a:latin typeface="+mj-lt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13049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Espace réservé du contenu 8">
            <a:extLst>
              <a:ext uri="{FF2B5EF4-FFF2-40B4-BE49-F238E27FC236}">
                <a16:creationId xmlns:a16="http://schemas.microsoft.com/office/drawing/2014/main" id="{B62087B3-41C4-4B24-BB67-0456338294A8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39587" y="862770"/>
            <a:ext cx="4623660" cy="4280730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C696B8F-27AE-4A30-92A0-346AF1C0B9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94E3C-CCE6-F242-84E3-BCBDD257A1E1}" type="slidenum">
              <a:rPr lang="fr-FR" smtClean="0"/>
              <a:t>8</a:t>
            </a:fld>
            <a:endParaRPr lang="fr-FR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00D1172-22AE-4DBA-960F-AA309706CC7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/>
              <a:t>Résultats : répartition des espèces</a:t>
            </a:r>
          </a:p>
        </p:txBody>
      </p:sp>
      <p:sp>
        <p:nvSpPr>
          <p:cNvPr id="7" name="Espace réservé du contenu 1">
            <a:extLst>
              <a:ext uri="{FF2B5EF4-FFF2-40B4-BE49-F238E27FC236}">
                <a16:creationId xmlns:a16="http://schemas.microsoft.com/office/drawing/2014/main" id="{76677C33-8428-49AC-80D4-AE2D69934E2E}"/>
              </a:ext>
            </a:extLst>
          </p:cNvPr>
          <p:cNvSpPr txBox="1">
            <a:spLocks/>
          </p:cNvSpPr>
          <p:nvPr/>
        </p:nvSpPr>
        <p:spPr>
          <a:xfrm>
            <a:off x="450234" y="910099"/>
            <a:ext cx="3789353" cy="3907540"/>
          </a:xfrm>
          <a:prstGeom prst="rect">
            <a:avLst/>
          </a:prstGeom>
        </p:spPr>
        <p:txBody>
          <a:bodyPr vert="horz" wrap="square" lIns="0" tIns="0" rIns="0" bIns="0" rtlCol="0">
            <a:normAutofit fontScale="92500" lnSpcReduction="10000"/>
          </a:bodyPr>
          <a:lstStyle>
            <a:lvl1pPr marL="342900" indent="-34290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  <a:buFont typeface="Wingdings" panose="05000000000000000000" pitchFamily="2" charset="2"/>
              <a:buChar char="§"/>
              <a:defRPr lang="fr-FR" sz="2200" b="1" kern="0" cap="none" spc="-100" baseline="0" dirty="0" smtClean="0">
                <a:solidFill>
                  <a:srgbClr val="449CDC"/>
                </a:solidFill>
                <a:latin typeface="+mn-lt"/>
                <a:ea typeface="+mn-ea"/>
                <a:cs typeface="+mn-cs"/>
              </a:defRPr>
            </a:lvl1pPr>
            <a:lvl2pPr marL="625475" indent="-342900" algn="just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  <a:buFont typeface="Wingdings" panose="05000000000000000000" pitchFamily="2" charset="2"/>
              <a:buChar char="Ø"/>
              <a:defRPr lang="fr-FR" sz="2000" kern="0" spc="-1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03288" indent="-285750" algn="just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Courier New" panose="02070309020205020404" pitchFamily="49" charset="0"/>
              <a:buChar char="o"/>
              <a:defRPr lang="fr-FR" sz="1800" kern="1200" spc="-100">
                <a:solidFill>
                  <a:srgbClr val="FF0000"/>
                </a:solidFill>
                <a:latin typeface="Verdana"/>
                <a:ea typeface="+mn-ea"/>
                <a:cs typeface="Verdana"/>
              </a:defRPr>
            </a:lvl3pPr>
            <a:lvl4pPr marL="1179513" indent="-285750" algn="just" defTabSz="457200" rtl="0" eaLnBrk="1" latinLnBrk="0" hangingPunct="1">
              <a:spcBef>
                <a:spcPts val="0"/>
              </a:spcBef>
              <a:spcAft>
                <a:spcPts val="200"/>
              </a:spcAft>
              <a:buFont typeface="Wingdings" panose="05000000000000000000" pitchFamily="2" charset="2"/>
              <a:buChar char="§"/>
              <a:defRPr sz="1400" kern="1200" spc="-100">
                <a:solidFill>
                  <a:schemeClr val="tx1"/>
                </a:solidFill>
                <a:latin typeface="Verdana"/>
                <a:ea typeface="+mn-ea"/>
                <a:cs typeface="Verdana"/>
              </a:defRPr>
            </a:lvl4pPr>
            <a:lvl5pPr marL="0" indent="0" algn="just" defTabSz="457200" rtl="0" eaLnBrk="1" latinLnBrk="0" hangingPunct="1">
              <a:spcBef>
                <a:spcPts val="0"/>
              </a:spcBef>
              <a:buFont typeface="Arial"/>
              <a:buNone/>
              <a:defRPr sz="1000" kern="1200" spc="-100">
                <a:solidFill>
                  <a:schemeClr val="tx1"/>
                </a:solidFill>
                <a:latin typeface="Verdana"/>
                <a:ea typeface="+mn-ea"/>
                <a:cs typeface="Verdan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Globale (nb oiseaux)</a:t>
            </a:r>
          </a:p>
          <a:p>
            <a:pPr lvl="1">
              <a:lnSpc>
                <a:spcPct val="120000"/>
              </a:lnSpc>
            </a:pPr>
            <a:r>
              <a:rPr lang="fr-FR" dirty="0"/>
              <a:t>66 % S. cabaret (304)</a:t>
            </a:r>
          </a:p>
          <a:p>
            <a:pPr lvl="1">
              <a:lnSpc>
                <a:spcPct val="120000"/>
              </a:lnSpc>
            </a:pPr>
            <a:r>
              <a:rPr lang="fr-FR" dirty="0"/>
              <a:t>12 % S. flammé (66)</a:t>
            </a:r>
          </a:p>
          <a:p>
            <a:pPr lvl="1">
              <a:lnSpc>
                <a:spcPct val="120000"/>
              </a:lnSpc>
            </a:pPr>
            <a:r>
              <a:rPr lang="fr-FR" dirty="0"/>
              <a:t>23 % S. </a:t>
            </a:r>
            <a:r>
              <a:rPr lang="fr-FR" dirty="0" err="1"/>
              <a:t>sp</a:t>
            </a:r>
            <a:r>
              <a:rPr lang="fr-FR" dirty="0"/>
              <a:t> (112)</a:t>
            </a:r>
          </a:p>
          <a:p>
            <a:pPr lvl="1">
              <a:lnSpc>
                <a:spcPct val="120000"/>
              </a:lnSpc>
            </a:pPr>
            <a:endParaRPr lang="fr-FR" dirty="0"/>
          </a:p>
          <a:p>
            <a:pPr>
              <a:lnSpc>
                <a:spcPct val="120000"/>
              </a:lnSpc>
            </a:pPr>
            <a:r>
              <a:rPr lang="fr-FR" dirty="0"/>
              <a:t>Troupes</a:t>
            </a:r>
          </a:p>
          <a:p>
            <a:pPr lvl="1">
              <a:lnSpc>
                <a:spcPct val="120000"/>
              </a:lnSpc>
            </a:pPr>
            <a:r>
              <a:rPr lang="fr-FR" dirty="0"/>
              <a:t>Mixtes ou spécifiques (cabaret et flammé)</a:t>
            </a:r>
          </a:p>
          <a:p>
            <a:pPr lvl="1">
              <a:lnSpc>
                <a:spcPct val="120000"/>
              </a:lnSpc>
            </a:pPr>
            <a:r>
              <a:rPr lang="fr-FR" dirty="0"/>
              <a:t>Mélanges d’oiseaux à l’échelle européenne (ou plus ?)</a:t>
            </a:r>
          </a:p>
          <a:p>
            <a:pPr lvl="1">
              <a:lnSpc>
                <a:spcPct val="120000"/>
              </a:lnSpc>
            </a:pPr>
            <a:r>
              <a:rPr lang="fr-FR" dirty="0"/>
              <a:t>S. cabaret </a:t>
            </a:r>
            <a:r>
              <a:rPr lang="fr-FR" dirty="0">
                <a:sym typeface="Wingdings" panose="05000000000000000000" pitchFamily="2" charset="2"/>
              </a:rPr>
              <a:t> partout</a:t>
            </a:r>
          </a:p>
          <a:p>
            <a:pPr lvl="1">
              <a:lnSpc>
                <a:spcPct val="120000"/>
              </a:lnSpc>
            </a:pPr>
            <a:r>
              <a:rPr lang="fr-FR" dirty="0">
                <a:sym typeface="Wingdings" panose="05000000000000000000" pitchFamily="2" charset="2"/>
              </a:rPr>
              <a:t>S. flammé  nord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40373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E04B887-8F43-4092-BBF6-D04AABFD22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94E3C-CCE6-F242-84E3-BCBDD257A1E1}" type="slidenum">
              <a:rPr lang="fr-FR" smtClean="0"/>
              <a:t>9</a:t>
            </a:fld>
            <a:endParaRPr lang="fr-FR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70A95BB-20A5-484A-A977-3C181158226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0234" y="192651"/>
            <a:ext cx="8236565" cy="400110"/>
          </a:xfrm>
        </p:spPr>
        <p:txBody>
          <a:bodyPr/>
          <a:lstStyle/>
          <a:p>
            <a:r>
              <a:rPr lang="fr-FR" dirty="0"/>
              <a:t>Résultats : âge et sexe ratio</a:t>
            </a:r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DFAA9702-BA79-4DEF-9A8F-76BB26A40987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0234" y="855818"/>
            <a:ext cx="3826491" cy="2182657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5EB061C5-1967-4571-8F7A-03BB49A1A600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4431630" y="855818"/>
            <a:ext cx="4262136" cy="2182657"/>
          </a:xfrm>
          <a:prstGeom prst="rect">
            <a:avLst/>
          </a:prstGeom>
        </p:spPr>
      </p:pic>
      <p:sp>
        <p:nvSpPr>
          <p:cNvPr id="8" name="Espace réservé du contenu 1">
            <a:extLst>
              <a:ext uri="{FF2B5EF4-FFF2-40B4-BE49-F238E27FC236}">
                <a16:creationId xmlns:a16="http://schemas.microsoft.com/office/drawing/2014/main" id="{08DAD789-AB63-47AC-A4ED-D9F98F563343}"/>
              </a:ext>
            </a:extLst>
          </p:cNvPr>
          <p:cNvSpPr txBox="1">
            <a:spLocks/>
          </p:cNvSpPr>
          <p:nvPr/>
        </p:nvSpPr>
        <p:spPr>
          <a:xfrm>
            <a:off x="450234" y="3301532"/>
            <a:ext cx="8226088" cy="1724349"/>
          </a:xfrm>
          <a:prstGeom prst="rect">
            <a:avLst/>
          </a:prstGeom>
        </p:spPr>
        <p:txBody>
          <a:bodyPr vert="horz" wrap="square" lIns="0" tIns="0" rIns="0" bIns="0" rtlCol="0">
            <a:normAutofit fontScale="85000" lnSpcReduction="20000"/>
          </a:bodyPr>
          <a:lstStyle>
            <a:lvl1pPr marL="342900" indent="-34290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  <a:buFont typeface="Wingdings" panose="05000000000000000000" pitchFamily="2" charset="2"/>
              <a:buChar char="§"/>
              <a:defRPr lang="fr-FR" sz="2200" b="1" kern="0" cap="none" spc="-100" baseline="0" dirty="0" smtClean="0">
                <a:solidFill>
                  <a:srgbClr val="449CDC"/>
                </a:solidFill>
                <a:latin typeface="+mn-lt"/>
                <a:ea typeface="+mn-ea"/>
                <a:cs typeface="+mn-cs"/>
              </a:defRPr>
            </a:lvl1pPr>
            <a:lvl2pPr marL="625475" indent="-342900" algn="just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  <a:buFont typeface="Wingdings" panose="05000000000000000000" pitchFamily="2" charset="2"/>
              <a:buChar char="Ø"/>
              <a:defRPr lang="fr-FR" sz="2000" kern="0" spc="-1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03288" indent="-285750" algn="just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Courier New" panose="02070309020205020404" pitchFamily="49" charset="0"/>
              <a:buChar char="o"/>
              <a:defRPr lang="fr-FR" sz="1800" kern="1200" spc="-100">
                <a:solidFill>
                  <a:srgbClr val="FF0000"/>
                </a:solidFill>
                <a:latin typeface="Verdana"/>
                <a:ea typeface="+mn-ea"/>
                <a:cs typeface="Verdana"/>
              </a:defRPr>
            </a:lvl3pPr>
            <a:lvl4pPr marL="1179513" indent="-285750" algn="just" defTabSz="457200" rtl="0" eaLnBrk="1" latinLnBrk="0" hangingPunct="1">
              <a:spcBef>
                <a:spcPts val="0"/>
              </a:spcBef>
              <a:spcAft>
                <a:spcPts val="200"/>
              </a:spcAft>
              <a:buFont typeface="Wingdings" panose="05000000000000000000" pitchFamily="2" charset="2"/>
              <a:buChar char="§"/>
              <a:defRPr sz="1400" kern="1200" spc="-100">
                <a:solidFill>
                  <a:schemeClr val="tx1"/>
                </a:solidFill>
                <a:latin typeface="Verdana"/>
                <a:ea typeface="+mn-ea"/>
                <a:cs typeface="Verdana"/>
              </a:defRPr>
            </a:lvl4pPr>
            <a:lvl5pPr marL="0" indent="0" algn="just" defTabSz="457200" rtl="0" eaLnBrk="1" latinLnBrk="0" hangingPunct="1">
              <a:spcBef>
                <a:spcPts val="0"/>
              </a:spcBef>
              <a:buFont typeface="Arial"/>
              <a:buNone/>
              <a:defRPr sz="1000" kern="1200" spc="-100">
                <a:solidFill>
                  <a:schemeClr val="tx1"/>
                </a:solidFill>
                <a:latin typeface="Verdana"/>
                <a:ea typeface="+mn-ea"/>
                <a:cs typeface="Verdan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fr-FR" dirty="0"/>
              <a:t>Age ratio </a:t>
            </a:r>
          </a:p>
          <a:p>
            <a:pPr lvl="1">
              <a:lnSpc>
                <a:spcPct val="120000"/>
              </a:lnSpc>
            </a:pPr>
            <a:r>
              <a:rPr lang="fr-FR" dirty="0"/>
              <a:t>Cabaret : 1A/2A majoritaires (54 %)</a:t>
            </a:r>
          </a:p>
          <a:p>
            <a:pPr lvl="1">
              <a:lnSpc>
                <a:spcPct val="120000"/>
              </a:lnSpc>
            </a:pPr>
            <a:r>
              <a:rPr lang="fr-FR" dirty="0"/>
              <a:t>Flammé : +1A/+2A majoritaires (62 %)</a:t>
            </a:r>
          </a:p>
          <a:p>
            <a:pPr>
              <a:lnSpc>
                <a:spcPct val="120000"/>
              </a:lnSpc>
            </a:pPr>
            <a:r>
              <a:rPr lang="fr-FR" dirty="0"/>
              <a:t>Sexe ratio</a:t>
            </a:r>
          </a:p>
          <a:p>
            <a:pPr lvl="1">
              <a:lnSpc>
                <a:spcPct val="120000"/>
              </a:lnSpc>
            </a:pPr>
            <a:r>
              <a:rPr lang="fr-FR" dirty="0"/>
              <a:t>1A/2A : majorité mâle </a:t>
            </a:r>
            <a:r>
              <a:rPr lang="fr-FR" dirty="0">
                <a:sym typeface="Wingdings" panose="05000000000000000000" pitchFamily="2" charset="2"/>
              </a:rPr>
              <a:t> </a:t>
            </a:r>
            <a:r>
              <a:rPr lang="fr-FR" dirty="0"/>
              <a:t>certains mâles et femelles non distinguables</a:t>
            </a:r>
          </a:p>
          <a:p>
            <a:pPr lvl="1">
              <a:lnSpc>
                <a:spcPct val="120000"/>
              </a:lnSpc>
            </a:pPr>
            <a:r>
              <a:rPr lang="fr-FR" dirty="0">
                <a:sym typeface="Wingdings" panose="05000000000000000000" pitchFamily="2" charset="2"/>
              </a:rPr>
              <a:t>+1A/+2A : plus équilibré</a:t>
            </a:r>
          </a:p>
          <a:p>
            <a:pPr lvl="1">
              <a:lnSpc>
                <a:spcPct val="120000"/>
              </a:lnSpc>
            </a:pPr>
            <a:endParaRPr lang="fr-FR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525973F3-9EA0-496F-AE9A-EF90298CBBDD}"/>
              </a:ext>
            </a:extLst>
          </p:cNvPr>
          <p:cNvSpPr txBox="1"/>
          <p:nvPr/>
        </p:nvSpPr>
        <p:spPr>
          <a:xfrm>
            <a:off x="657225" y="842718"/>
            <a:ext cx="1285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S. cabaret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62F7D61-E4CB-413E-A0C0-47825DACA405}"/>
              </a:ext>
            </a:extLst>
          </p:cNvPr>
          <p:cNvSpPr txBox="1"/>
          <p:nvPr/>
        </p:nvSpPr>
        <p:spPr>
          <a:xfrm>
            <a:off x="4800600" y="855818"/>
            <a:ext cx="1285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S. flammé</a:t>
            </a:r>
          </a:p>
        </p:txBody>
      </p:sp>
    </p:spTree>
    <p:extLst>
      <p:ext uri="{BB962C8B-B14F-4D97-AF65-F5344CB8AC3E}">
        <p14:creationId xmlns:p14="http://schemas.microsoft.com/office/powerpoint/2010/main" val="839999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hème par défaut">
  <a:themeElements>
    <a:clrScheme name="RTE 1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00A6D9"/>
      </a:accent1>
      <a:accent2>
        <a:srgbClr val="EC775C"/>
      </a:accent2>
      <a:accent3>
        <a:srgbClr val="00518B"/>
      </a:accent3>
      <a:accent4>
        <a:srgbClr val="DC0059"/>
      </a:accent4>
      <a:accent5>
        <a:srgbClr val="38B6BC"/>
      </a:accent5>
      <a:accent6>
        <a:srgbClr val="574C52"/>
      </a:accent6>
      <a:hlink>
        <a:srgbClr val="0000FF"/>
      </a:hlink>
      <a:folHlink>
        <a:srgbClr val="800080"/>
      </a:folHlink>
    </a:clrScheme>
    <a:fontScheme name="Office Classique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1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9656E1257F796418FDDCB6521785605" ma:contentTypeVersion="1" ma:contentTypeDescription="Crée un document." ma:contentTypeScope="" ma:versionID="3026ed385192c0203b34c2b10c763865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ff08dff7dbdcd5b87e03b2a99e5c2db9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 ma:readOnly="true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7F306DD-3037-448C-A044-024F3EF72D7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0FE01E09-EDD7-453A-A10A-4CABAEA8DC70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028BC6D6-3BD9-4971-9632-2FDB1D52A93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2391</TotalTime>
  <Words>752</Words>
  <Application>Microsoft Office PowerPoint</Application>
  <PresentationFormat>Affichage à l'écran (16:9)</PresentationFormat>
  <Paragraphs>196</Paragraphs>
  <Slides>20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20</vt:i4>
      </vt:variant>
    </vt:vector>
  </HeadingPairs>
  <TitlesOfParts>
    <vt:vector size="27" baseType="lpstr">
      <vt:lpstr>Arial</vt:lpstr>
      <vt:lpstr>Calibri</vt:lpstr>
      <vt:lpstr>Courier New</vt:lpstr>
      <vt:lpstr>Verdana</vt:lpstr>
      <vt:lpstr>Wingdings</vt:lpstr>
      <vt:lpstr>Wingdings 3</vt:lpstr>
      <vt:lpstr>Thème par défaut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R S</dc:creator>
  <cp:lastModifiedBy>maison</cp:lastModifiedBy>
  <cp:revision>298</cp:revision>
  <dcterms:created xsi:type="dcterms:W3CDTF">2016-12-28T11:42:57Z</dcterms:created>
  <dcterms:modified xsi:type="dcterms:W3CDTF">2019-03-15T19:56:39Z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0x010100C9656E1257F796418FDDCB6521785605</vt:lpwstr>
  </property>
</Properties>
</file>