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66" r:id="rId3"/>
    <p:sldId id="269" r:id="rId4"/>
    <p:sldId id="268" r:id="rId5"/>
    <p:sldId id="271" r:id="rId6"/>
    <p:sldId id="272" r:id="rId7"/>
    <p:sldId id="282" r:id="rId8"/>
    <p:sldId id="291" r:id="rId9"/>
    <p:sldId id="287" r:id="rId10"/>
    <p:sldId id="288" r:id="rId11"/>
    <p:sldId id="275" r:id="rId12"/>
    <p:sldId id="273" r:id="rId13"/>
    <p:sldId id="274" r:id="rId14"/>
    <p:sldId id="279" r:id="rId15"/>
    <p:sldId id="281" r:id="rId16"/>
    <p:sldId id="289" r:id="rId17"/>
    <p:sldId id="293" r:id="rId18"/>
    <p:sldId id="292" r:id="rId19"/>
    <p:sldId id="296" r:id="rId20"/>
    <p:sldId id="298" r:id="rId21"/>
    <p:sldId id="294" r:id="rId22"/>
    <p:sldId id="299" r:id="rId23"/>
    <p:sldId id="300" r:id="rId24"/>
    <p:sldId id="301" r:id="rId25"/>
    <p:sldId id="302" r:id="rId26"/>
    <p:sldId id="303" r:id="rId27"/>
    <p:sldId id="304" r:id="rId28"/>
    <p:sldId id="295" r:id="rId29"/>
    <p:sldId id="297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10" autoAdjust="0"/>
  </p:normalViewPr>
  <p:slideViewPr>
    <p:cSldViewPr>
      <p:cViewPr>
        <p:scale>
          <a:sx n="44" d="100"/>
          <a:sy n="44" d="100"/>
        </p:scale>
        <p:origin x="-2916" y="-14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BOULOT%20JAMES\GRAVELOT%20A%20COLLIER\REPRODUCTION%20GCI%20ANNUELLE\GCI%202023\analyse%20baguage%20GCI%20rapport%20sra%202023.xlsx" TargetMode="External"/><Relationship Id="rId1" Type="http://schemas.openxmlformats.org/officeDocument/2006/relationships/image" Target="../media/image35.jpe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F:\BOULOT%20JAMES\GRAVELOT%20A%20COLLIER\REPRODUCTION%20GCI%20ANNUELLE\GCI%202023\analyse%20baguage%20GCI%20rapport%20sra%202023.xlsx" TargetMode="External"/><Relationship Id="rId1" Type="http://schemas.openxmlformats.org/officeDocument/2006/relationships/image" Target="../media/image37.jpe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BOULOT%20JAMES\GRAVELOT%20A%20COLLIER\REPRODUCTION%20GCI%20ANNUELLE\GCI%202023\analyse%20baguage%20GCI%20rapport%20sra%20202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va\Etudes-Projets\PRAGCI\2017-2019\ETUDE\recensement%20nicheur\2019\SRALIMI_NICHEURS_2019-analys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Eva\Etudes-Projets\PRAGCI\2017-2019\ETUDE\suivi%20nids\succes%20repro%20GCI%20donnees%20brutes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/>
            </a:pPr>
            <a:r>
              <a:rPr lang="fr-FR"/>
              <a:t>Effectif annuel de GCI bagués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6906764168190147"/>
          <c:y val="0.12235999447437483"/>
          <c:w val="0.80168190127970762"/>
          <c:h val="0.53612294515817105"/>
        </c:manualLayout>
      </c:layout>
      <c:lineChart>
        <c:grouping val="standard"/>
        <c:ser>
          <c:idx val="0"/>
          <c:order val="0"/>
          <c:tx>
            <c:strRef>
              <c:f>'Effort de baguage'!$A$4</c:f>
              <c:strCache>
                <c:ptCount val="1"/>
                <c:pt idx="0">
                  <c:v> ? Pull</c:v>
                </c:pt>
              </c:strCache>
            </c:strRef>
          </c:tx>
          <c:marker>
            <c:symbol val="none"/>
          </c:marker>
          <c:cat>
            <c:numRef>
              <c:f>'Effort de baguage'!$B$3:$N$3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baguage'!$B$4:$N$4</c:f>
              <c:numCache>
                <c:formatCode>General</c:formatCode>
                <c:ptCount val="13"/>
                <c:pt idx="0">
                  <c:v>73</c:v>
                </c:pt>
                <c:pt idx="1">
                  <c:v>21</c:v>
                </c:pt>
                <c:pt idx="2">
                  <c:v>37</c:v>
                </c:pt>
                <c:pt idx="3">
                  <c:v>113</c:v>
                </c:pt>
                <c:pt idx="4">
                  <c:v>90</c:v>
                </c:pt>
                <c:pt idx="5">
                  <c:v>36</c:v>
                </c:pt>
                <c:pt idx="6">
                  <c:v>20</c:v>
                </c:pt>
                <c:pt idx="7">
                  <c:v>74</c:v>
                </c:pt>
                <c:pt idx="8">
                  <c:v>57</c:v>
                </c:pt>
                <c:pt idx="9">
                  <c:v>44</c:v>
                </c:pt>
                <c:pt idx="10">
                  <c:v>31</c:v>
                </c:pt>
                <c:pt idx="11">
                  <c:v>45</c:v>
                </c:pt>
                <c:pt idx="12">
                  <c:v>32</c:v>
                </c:pt>
              </c:numCache>
            </c:numRef>
          </c:val>
        </c:ser>
        <c:ser>
          <c:idx val="1"/>
          <c:order val="1"/>
          <c:tx>
            <c:strRef>
              <c:f>'Effort de baguage'!$A$5</c:f>
              <c:strCache>
                <c:ptCount val="1"/>
                <c:pt idx="0">
                  <c:v>F</c:v>
                </c:pt>
              </c:strCache>
            </c:strRef>
          </c:tx>
          <c:marker>
            <c:symbol val="none"/>
          </c:marker>
          <c:cat>
            <c:numRef>
              <c:f>'Effort de baguage'!$B$3:$N$3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baguage'!$B$5:$N$5</c:f>
              <c:numCache>
                <c:formatCode>General</c:formatCode>
                <c:ptCount val="13"/>
                <c:pt idx="0">
                  <c:v>23</c:v>
                </c:pt>
                <c:pt idx="1">
                  <c:v>26</c:v>
                </c:pt>
                <c:pt idx="2">
                  <c:v>22</c:v>
                </c:pt>
                <c:pt idx="3">
                  <c:v>57</c:v>
                </c:pt>
                <c:pt idx="4">
                  <c:v>22</c:v>
                </c:pt>
                <c:pt idx="5">
                  <c:v>14</c:v>
                </c:pt>
                <c:pt idx="6">
                  <c:v>4</c:v>
                </c:pt>
                <c:pt idx="7">
                  <c:v>23</c:v>
                </c:pt>
                <c:pt idx="8">
                  <c:v>15</c:v>
                </c:pt>
                <c:pt idx="9">
                  <c:v>9</c:v>
                </c:pt>
                <c:pt idx="10">
                  <c:v>10</c:v>
                </c:pt>
                <c:pt idx="11">
                  <c:v>7</c:v>
                </c:pt>
                <c:pt idx="12">
                  <c:v>2</c:v>
                </c:pt>
              </c:numCache>
            </c:numRef>
          </c:val>
        </c:ser>
        <c:ser>
          <c:idx val="2"/>
          <c:order val="2"/>
          <c:tx>
            <c:strRef>
              <c:f>'Effort de baguage'!$A$6</c:f>
              <c:strCache>
                <c:ptCount val="1"/>
                <c:pt idx="0">
                  <c:v>M</c:v>
                </c:pt>
              </c:strCache>
            </c:strRef>
          </c:tx>
          <c:marker>
            <c:symbol val="none"/>
          </c:marker>
          <c:cat>
            <c:numRef>
              <c:f>'Effort de baguage'!$B$3:$N$3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baguage'!$B$6:$N$6</c:f>
              <c:numCache>
                <c:formatCode>General</c:formatCode>
                <c:ptCount val="13"/>
                <c:pt idx="0">
                  <c:v>27</c:v>
                </c:pt>
                <c:pt idx="1">
                  <c:v>23</c:v>
                </c:pt>
                <c:pt idx="2">
                  <c:v>14</c:v>
                </c:pt>
                <c:pt idx="3">
                  <c:v>30</c:v>
                </c:pt>
                <c:pt idx="4">
                  <c:v>20</c:v>
                </c:pt>
                <c:pt idx="5">
                  <c:v>17</c:v>
                </c:pt>
                <c:pt idx="6">
                  <c:v>2</c:v>
                </c:pt>
                <c:pt idx="7">
                  <c:v>5</c:v>
                </c:pt>
                <c:pt idx="8">
                  <c:v>9</c:v>
                </c:pt>
                <c:pt idx="9">
                  <c:v>3</c:v>
                </c:pt>
                <c:pt idx="10">
                  <c:v>1</c:v>
                </c:pt>
                <c:pt idx="11">
                  <c:v>5</c:v>
                </c:pt>
                <c:pt idx="12">
                  <c:v>1</c:v>
                </c:pt>
              </c:numCache>
            </c:numRef>
          </c:val>
        </c:ser>
        <c:ser>
          <c:idx val="3"/>
          <c:order val="3"/>
          <c:tx>
            <c:strRef>
              <c:f>'Effort de baguage'!$A$7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numRef>
              <c:f>'Effort de baguage'!$B$3:$N$3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baguage'!$B$7:$N$7</c:f>
              <c:numCache>
                <c:formatCode>General</c:formatCode>
                <c:ptCount val="13"/>
                <c:pt idx="0">
                  <c:v>123</c:v>
                </c:pt>
                <c:pt idx="1">
                  <c:v>70</c:v>
                </c:pt>
                <c:pt idx="2">
                  <c:v>73</c:v>
                </c:pt>
                <c:pt idx="3">
                  <c:v>200</c:v>
                </c:pt>
                <c:pt idx="4">
                  <c:v>132</c:v>
                </c:pt>
                <c:pt idx="5">
                  <c:v>67</c:v>
                </c:pt>
                <c:pt idx="6">
                  <c:v>26</c:v>
                </c:pt>
                <c:pt idx="7">
                  <c:v>102</c:v>
                </c:pt>
                <c:pt idx="8">
                  <c:v>81</c:v>
                </c:pt>
                <c:pt idx="9">
                  <c:v>56</c:v>
                </c:pt>
                <c:pt idx="10">
                  <c:v>42</c:v>
                </c:pt>
                <c:pt idx="11">
                  <c:v>57</c:v>
                </c:pt>
                <c:pt idx="12">
                  <c:v>35</c:v>
                </c:pt>
              </c:numCache>
            </c:numRef>
          </c:val>
          <c:smooth val="1"/>
        </c:ser>
        <c:marker val="1"/>
        <c:axId val="73083520"/>
        <c:axId val="98578816"/>
      </c:lineChart>
      <c:catAx>
        <c:axId val="73083520"/>
        <c:scaling>
          <c:orientation val="minMax"/>
        </c:scaling>
        <c:axPos val="b"/>
        <c:numFmt formatCode="General" sourceLinked="1"/>
        <c:majorTickMark val="none"/>
        <c:tickLblPos val="nextTo"/>
        <c:crossAx val="98578816"/>
        <c:crosses val="autoZero"/>
        <c:auto val="1"/>
        <c:lblAlgn val="ctr"/>
        <c:lblOffset val="100"/>
      </c:catAx>
      <c:valAx>
        <c:axId val="985788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308352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blipFill>
          <a:blip xmlns:r="http://schemas.openxmlformats.org/officeDocument/2006/relationships" r:embed="rId1"/>
          <a:stretch>
            <a:fillRect/>
          </a:stretch>
        </a:blipFill>
      </c:spPr>
    </c:plotArea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/>
            </a:pPr>
            <a:r>
              <a:rPr lang="fr-FR" dirty="0" smtClean="0"/>
              <a:t>Nombre </a:t>
            </a:r>
            <a:r>
              <a:rPr lang="fr-FR" dirty="0"/>
              <a:t>annuel</a:t>
            </a:r>
            <a:r>
              <a:rPr lang="fr-FR" baseline="0" dirty="0"/>
              <a:t> de contrôles et d'individus différents</a:t>
            </a:r>
            <a:endParaRPr lang="fr-FR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Feuil2!$A$2</c:f>
              <c:strCache>
                <c:ptCount val="1"/>
                <c:pt idx="0">
                  <c:v>Nbre contrôles</c:v>
                </c:pt>
              </c:strCache>
            </c:strRef>
          </c:tx>
          <c:spPr>
            <a:solidFill>
              <a:srgbClr val="92D050"/>
            </a:solidFill>
          </c:spPr>
          <c:cat>
            <c:numRef>
              <c:f>Feuil2!$B$1:$N$1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Feuil2!$B$2:$N$2</c:f>
              <c:numCache>
                <c:formatCode>General</c:formatCode>
                <c:ptCount val="13"/>
                <c:pt idx="0">
                  <c:v>77</c:v>
                </c:pt>
                <c:pt idx="1">
                  <c:v>103</c:v>
                </c:pt>
                <c:pt idx="2">
                  <c:v>91</c:v>
                </c:pt>
                <c:pt idx="3">
                  <c:v>865</c:v>
                </c:pt>
                <c:pt idx="4">
                  <c:v>666</c:v>
                </c:pt>
                <c:pt idx="5">
                  <c:v>691</c:v>
                </c:pt>
                <c:pt idx="6">
                  <c:v>634</c:v>
                </c:pt>
                <c:pt idx="7">
                  <c:v>1270</c:v>
                </c:pt>
                <c:pt idx="8">
                  <c:v>1543</c:v>
                </c:pt>
                <c:pt idx="9">
                  <c:v>1449</c:v>
                </c:pt>
                <c:pt idx="10">
                  <c:v>504</c:v>
                </c:pt>
                <c:pt idx="11">
                  <c:v>660</c:v>
                </c:pt>
                <c:pt idx="12">
                  <c:v>1967</c:v>
                </c:pt>
              </c:numCache>
            </c:numRef>
          </c:val>
        </c:ser>
        <c:axId val="98609024"/>
        <c:axId val="98610560"/>
      </c:barChart>
      <c:lineChart>
        <c:grouping val="standard"/>
        <c:ser>
          <c:idx val="1"/>
          <c:order val="1"/>
          <c:tx>
            <c:strRef>
              <c:f>Feuil2!$A$3</c:f>
              <c:strCache>
                <c:ptCount val="1"/>
                <c:pt idx="0">
                  <c:v>Nbre individus</c:v>
                </c:pt>
              </c:strCache>
            </c:strRef>
          </c:tx>
          <c:marker>
            <c:symbol val="none"/>
          </c:marker>
          <c:cat>
            <c:numRef>
              <c:f>Feuil2!$B$1:$N$1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Feuil2!$B$3:$N$3</c:f>
              <c:numCache>
                <c:formatCode>General</c:formatCode>
                <c:ptCount val="13"/>
                <c:pt idx="0">
                  <c:v>53</c:v>
                </c:pt>
                <c:pt idx="1">
                  <c:v>38</c:v>
                </c:pt>
                <c:pt idx="2">
                  <c:v>55</c:v>
                </c:pt>
                <c:pt idx="3">
                  <c:v>183</c:v>
                </c:pt>
                <c:pt idx="4">
                  <c:v>190</c:v>
                </c:pt>
                <c:pt idx="5">
                  <c:v>169</c:v>
                </c:pt>
                <c:pt idx="6">
                  <c:v>138</c:v>
                </c:pt>
                <c:pt idx="7">
                  <c:v>221</c:v>
                </c:pt>
                <c:pt idx="8">
                  <c:v>222</c:v>
                </c:pt>
                <c:pt idx="9">
                  <c:v>209</c:v>
                </c:pt>
                <c:pt idx="10">
                  <c:v>168</c:v>
                </c:pt>
                <c:pt idx="11">
                  <c:v>174</c:v>
                </c:pt>
                <c:pt idx="12">
                  <c:v>198</c:v>
                </c:pt>
              </c:numCache>
            </c:numRef>
          </c:val>
        </c:ser>
        <c:marker val="1"/>
        <c:axId val="73014272"/>
        <c:axId val="73012736"/>
      </c:lineChart>
      <c:catAx>
        <c:axId val="98609024"/>
        <c:scaling>
          <c:orientation val="minMax"/>
        </c:scaling>
        <c:axPos val="b"/>
        <c:numFmt formatCode="General" sourceLinked="1"/>
        <c:majorTickMark val="none"/>
        <c:tickLblPos val="nextTo"/>
        <c:crossAx val="98610560"/>
        <c:crosses val="autoZero"/>
        <c:auto val="1"/>
        <c:lblAlgn val="ctr"/>
        <c:lblOffset val="100"/>
      </c:catAx>
      <c:valAx>
        <c:axId val="9861056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 dirty="0" smtClean="0"/>
                  <a:t>Nombre de C</a:t>
                </a:r>
                <a:endParaRPr lang="fr-FR" dirty="0"/>
              </a:p>
            </c:rich>
          </c:tx>
          <c:layout/>
        </c:title>
        <c:numFmt formatCode="General" sourceLinked="1"/>
        <c:majorTickMark val="none"/>
        <c:tickLblPos val="nextTo"/>
        <c:crossAx val="98609024"/>
        <c:crosses val="autoZero"/>
        <c:crossBetween val="between"/>
      </c:valAx>
      <c:valAx>
        <c:axId val="73012736"/>
        <c:scaling>
          <c:orientation val="minMax"/>
        </c:scaling>
        <c:axPos val="r"/>
        <c:numFmt formatCode="General" sourceLinked="1"/>
        <c:tickLblPos val="nextTo"/>
        <c:crossAx val="73014272"/>
        <c:crosses val="max"/>
        <c:crossBetween val="between"/>
      </c:valAx>
      <c:catAx>
        <c:axId val="73014272"/>
        <c:scaling>
          <c:orientation val="minMax"/>
        </c:scaling>
        <c:delete val="1"/>
        <c:axPos val="b"/>
        <c:numFmt formatCode="General" sourceLinked="1"/>
        <c:tickLblPos val="nextTo"/>
        <c:crossAx val="73012736"/>
        <c:crosses val="autoZero"/>
        <c:auto val="1"/>
        <c:lblAlgn val="ctr"/>
        <c:lblOffset val="100"/>
      </c:catAx>
      <c:dTable>
        <c:showHorzBorder val="1"/>
        <c:showVertBorder val="1"/>
        <c:showOutline val="1"/>
        <c:showKeys val="1"/>
      </c:dTable>
      <c:spPr>
        <a:blipFill>
          <a:blip xmlns:r="http://schemas.openxmlformats.org/officeDocument/2006/relationships" r:embed="rId1"/>
          <a:stretch>
            <a:fillRect/>
          </a:stretch>
        </a:blipFill>
      </c:spPr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/>
            </a:pPr>
            <a:r>
              <a:rPr lang="en-US" dirty="0"/>
              <a:t>Proportion des </a:t>
            </a:r>
            <a:r>
              <a:rPr lang="en-US" dirty="0" err="1" smtClean="0"/>
              <a:t>poussins</a:t>
            </a:r>
            <a:r>
              <a:rPr lang="en-US" dirty="0" smtClean="0"/>
              <a:t> </a:t>
            </a:r>
            <a:r>
              <a:rPr lang="en-US" dirty="0" err="1" smtClean="0"/>
              <a:t>revus</a:t>
            </a:r>
            <a:r>
              <a:rPr lang="en-US" dirty="0" smtClean="0"/>
              <a:t> </a:t>
            </a:r>
            <a:r>
              <a:rPr lang="en-US" dirty="0"/>
              <a:t>en +1A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'Effort de baguage'!$A$10</c:f>
              <c:strCache>
                <c:ptCount val="1"/>
                <c:pt idx="0">
                  <c:v>B Pul</c:v>
                </c:pt>
              </c:strCache>
            </c:strRef>
          </c:tx>
          <c:cat>
            <c:numRef>
              <c:f>'Effort de baguage'!$B$9:$N$9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baguage'!$B$10:$N$10</c:f>
              <c:numCache>
                <c:formatCode>General</c:formatCode>
                <c:ptCount val="13"/>
                <c:pt idx="0">
                  <c:v>73</c:v>
                </c:pt>
                <c:pt idx="1">
                  <c:v>21</c:v>
                </c:pt>
                <c:pt idx="2">
                  <c:v>37</c:v>
                </c:pt>
                <c:pt idx="3">
                  <c:v>113</c:v>
                </c:pt>
                <c:pt idx="4">
                  <c:v>90</c:v>
                </c:pt>
                <c:pt idx="5">
                  <c:v>36</c:v>
                </c:pt>
                <c:pt idx="6">
                  <c:v>20</c:v>
                </c:pt>
                <c:pt idx="7">
                  <c:v>74</c:v>
                </c:pt>
                <c:pt idx="8">
                  <c:v>57</c:v>
                </c:pt>
                <c:pt idx="9">
                  <c:v>44</c:v>
                </c:pt>
                <c:pt idx="10">
                  <c:v>31</c:v>
                </c:pt>
                <c:pt idx="11">
                  <c:v>45</c:v>
                </c:pt>
                <c:pt idx="12">
                  <c:v>32</c:v>
                </c:pt>
              </c:numCache>
            </c:numRef>
          </c:val>
        </c:ser>
        <c:ser>
          <c:idx val="1"/>
          <c:order val="1"/>
          <c:tx>
            <c:strRef>
              <c:f>'Effort de baguage'!$A$11</c:f>
              <c:strCache>
                <c:ptCount val="1"/>
                <c:pt idx="0">
                  <c:v>C Adulte</c:v>
                </c:pt>
              </c:strCache>
            </c:strRef>
          </c:tx>
          <c:cat>
            <c:numRef>
              <c:f>'Effort de baguage'!$B$9:$N$9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baguage'!$B$11:$N$11</c:f>
              <c:numCache>
                <c:formatCode>General</c:formatCode>
                <c:ptCount val="13"/>
                <c:pt idx="0">
                  <c:v>7</c:v>
                </c:pt>
                <c:pt idx="1">
                  <c:v>3</c:v>
                </c:pt>
                <c:pt idx="2">
                  <c:v>12</c:v>
                </c:pt>
                <c:pt idx="3">
                  <c:v>51</c:v>
                </c:pt>
                <c:pt idx="4">
                  <c:v>35</c:v>
                </c:pt>
                <c:pt idx="5">
                  <c:v>12</c:v>
                </c:pt>
                <c:pt idx="6">
                  <c:v>10</c:v>
                </c:pt>
                <c:pt idx="7">
                  <c:v>30</c:v>
                </c:pt>
                <c:pt idx="8">
                  <c:v>19</c:v>
                </c:pt>
                <c:pt idx="9">
                  <c:v>15</c:v>
                </c:pt>
                <c:pt idx="10">
                  <c:v>12</c:v>
                </c:pt>
                <c:pt idx="11">
                  <c:v>17</c:v>
                </c:pt>
                <c:pt idx="12">
                  <c:v>13</c:v>
                </c:pt>
              </c:numCache>
            </c:numRef>
          </c:val>
        </c:ser>
        <c:dLbls/>
        <c:axId val="100675584"/>
        <c:axId val="100677120"/>
      </c:barChart>
      <c:lineChart>
        <c:grouping val="standard"/>
        <c:ser>
          <c:idx val="2"/>
          <c:order val="2"/>
          <c:tx>
            <c:strRef>
              <c:f>'Effort de baguage'!$A$12</c:f>
              <c:strCache>
                <c:ptCount val="1"/>
                <c:pt idx="0">
                  <c:v>%</c:v>
                </c:pt>
              </c:strCache>
            </c:strRef>
          </c:tx>
          <c:marker>
            <c:symbol val="none"/>
          </c:marker>
          <c:cat>
            <c:numRef>
              <c:f>'Effort de baguage'!$B$9:$N$9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'Effort de baguage'!$B$12:$N$12</c:f>
              <c:numCache>
                <c:formatCode>0.0</c:formatCode>
                <c:ptCount val="13"/>
                <c:pt idx="0">
                  <c:v>9.5890410958904102</c:v>
                </c:pt>
                <c:pt idx="1">
                  <c:v>14.285714285714286</c:v>
                </c:pt>
                <c:pt idx="2">
                  <c:v>32.432432432432435</c:v>
                </c:pt>
                <c:pt idx="3">
                  <c:v>45.132743362831867</c:v>
                </c:pt>
                <c:pt idx="4">
                  <c:v>38.888888888888886</c:v>
                </c:pt>
                <c:pt idx="5">
                  <c:v>33.333333333333336</c:v>
                </c:pt>
                <c:pt idx="6">
                  <c:v>50</c:v>
                </c:pt>
                <c:pt idx="7">
                  <c:v>40.54054054054054</c:v>
                </c:pt>
                <c:pt idx="8">
                  <c:v>33.333333333333336</c:v>
                </c:pt>
                <c:pt idx="9">
                  <c:v>34.090909090909101</c:v>
                </c:pt>
                <c:pt idx="10">
                  <c:v>38.70967741935484</c:v>
                </c:pt>
                <c:pt idx="11">
                  <c:v>37.777777777777779</c:v>
                </c:pt>
                <c:pt idx="12">
                  <c:v>40.625000000000007</c:v>
                </c:pt>
              </c:numCache>
            </c:numRef>
          </c:val>
        </c:ser>
        <c:dLbls/>
        <c:marker val="1"/>
        <c:axId val="100680448"/>
        <c:axId val="100678656"/>
      </c:lineChart>
      <c:catAx>
        <c:axId val="100675584"/>
        <c:scaling>
          <c:orientation val="minMax"/>
        </c:scaling>
        <c:axPos val="b"/>
        <c:numFmt formatCode="General" sourceLinked="1"/>
        <c:majorTickMark val="none"/>
        <c:tickLblPos val="nextTo"/>
        <c:crossAx val="100677120"/>
        <c:crosses val="autoZero"/>
        <c:auto val="1"/>
        <c:lblAlgn val="ctr"/>
        <c:lblOffset val="100"/>
      </c:catAx>
      <c:valAx>
        <c:axId val="1006771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 dirty="0" smtClean="0"/>
                  <a:t>B </a:t>
                </a:r>
                <a:r>
                  <a:rPr lang="fr-FR" dirty="0" err="1" smtClean="0"/>
                  <a:t>aguage</a:t>
                </a:r>
                <a:r>
                  <a:rPr lang="fr-FR" baseline="0" dirty="0" smtClean="0"/>
                  <a:t> </a:t>
                </a:r>
                <a:r>
                  <a:rPr lang="fr-FR" baseline="0" dirty="0" err="1" smtClean="0"/>
                  <a:t>Pul</a:t>
                </a:r>
                <a:r>
                  <a:rPr lang="fr-FR" baseline="0" dirty="0" smtClean="0"/>
                  <a:t> et Contrôle +1A</a:t>
                </a:r>
                <a:endParaRPr lang="fr-FR" dirty="0"/>
              </a:p>
            </c:rich>
          </c:tx>
          <c:layout/>
        </c:title>
        <c:numFmt formatCode="General" sourceLinked="1"/>
        <c:majorTickMark val="none"/>
        <c:tickLblPos val="nextTo"/>
        <c:crossAx val="100675584"/>
        <c:crosses val="autoZero"/>
        <c:crossBetween val="between"/>
      </c:valAx>
      <c:valAx>
        <c:axId val="100678656"/>
        <c:scaling>
          <c:orientation val="minMax"/>
        </c:scaling>
        <c:axPos val="r"/>
        <c:numFmt formatCode="0.0" sourceLinked="1"/>
        <c:tickLblPos val="nextTo"/>
        <c:crossAx val="100680448"/>
        <c:crosses val="max"/>
        <c:crossBetween val="between"/>
      </c:valAx>
      <c:catAx>
        <c:axId val="100680448"/>
        <c:scaling>
          <c:orientation val="minMax"/>
        </c:scaling>
        <c:delete val="1"/>
        <c:axPos val="b"/>
        <c:numFmt formatCode="General" sourceLinked="1"/>
        <c:tickLblPos val="nextTo"/>
        <c:crossAx val="100678656"/>
        <c:crosses val="autoZero"/>
        <c:auto val="1"/>
        <c:lblAlgn val="ctr"/>
        <c:lblOffset val="100"/>
      </c:cat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6.8310905581246834E-2"/>
          <c:y val="6.302368137108981E-2"/>
          <c:w val="0.71260524860718433"/>
          <c:h val="0.62403264991243357"/>
        </c:manualLayout>
      </c:layout>
      <c:stockChart>
        <c:ser>
          <c:idx val="0"/>
          <c:order val="0"/>
          <c:tx>
            <c:v>Max</c:v>
          </c:tx>
          <c:spPr>
            <a:ln w="28575">
              <a:noFill/>
            </a:ln>
          </c:spPr>
          <c:marker>
            <c:symbol val="dash"/>
            <c:size val="5"/>
            <c:spPr>
              <a:solidFill>
                <a:srgbClr val="88A945"/>
              </a:solidFill>
              <a:ln>
                <a:solidFill>
                  <a:srgbClr val="88A945"/>
                </a:solidFill>
              </a:ln>
            </c:spPr>
          </c:marker>
          <c:cat>
            <c:strRef>
              <c:f>evolution!$B$3:$B$39</c:f>
              <c:strCache>
                <c:ptCount val="37"/>
                <c:pt idx="0">
                  <c:v>1979</c:v>
                </c:pt>
                <c:pt idx="1">
                  <c:v>1980</c:v>
                </c:pt>
                <c:pt idx="2">
                  <c:v>1981-1984</c:v>
                </c:pt>
                <c:pt idx="13">
                  <c:v>1995-1996</c:v>
                </c:pt>
                <c:pt idx="24">
                  <c:v>2007</c:v>
                </c:pt>
                <c:pt idx="27">
                  <c:v>2010 (PRA)</c:v>
                </c:pt>
                <c:pt idx="28">
                  <c:v>2011 (PRA)</c:v>
                </c:pt>
                <c:pt idx="29">
                  <c:v>2012 (PRA)</c:v>
                </c:pt>
                <c:pt idx="32">
                  <c:v>2015 (PRA)</c:v>
                </c:pt>
                <c:pt idx="35">
                  <c:v>2018 (SRA)</c:v>
                </c:pt>
                <c:pt idx="36">
                  <c:v>2019 (SRA)</c:v>
                </c:pt>
              </c:strCache>
            </c:strRef>
          </c:cat>
          <c:val>
            <c:numRef>
              <c:f>evolution!$C$3:$C$39</c:f>
              <c:numCache>
                <c:formatCode>General</c:formatCode>
                <c:ptCount val="37"/>
                <c:pt idx="0">
                  <c:v>83</c:v>
                </c:pt>
                <c:pt idx="2">
                  <c:v>124</c:v>
                </c:pt>
                <c:pt idx="13">
                  <c:v>166</c:v>
                </c:pt>
                <c:pt idx="24">
                  <c:v>209</c:v>
                </c:pt>
                <c:pt idx="27">
                  <c:v>271</c:v>
                </c:pt>
                <c:pt idx="28">
                  <c:v>293</c:v>
                </c:pt>
                <c:pt idx="29">
                  <c:v>312</c:v>
                </c:pt>
                <c:pt idx="32">
                  <c:v>276</c:v>
                </c:pt>
                <c:pt idx="35">
                  <c:v>231</c:v>
                </c:pt>
                <c:pt idx="36">
                  <c:v>244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56-7349-A87A-79E59E929EAD}"/>
            </c:ext>
          </c:extLst>
        </c:ser>
        <c:ser>
          <c:idx val="1"/>
          <c:order val="1"/>
          <c:tx>
            <c:v>Min</c:v>
          </c:tx>
          <c:spPr>
            <a:ln w="28575">
              <a:noFill/>
            </a:ln>
          </c:spPr>
          <c:marker>
            <c:symbol val="dash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0"/>
            <c:marker>
              <c:spPr>
                <a:solidFill>
                  <a:schemeClr val="tx1"/>
                </a:solidFill>
                <a:ln>
                  <a:solidFill>
                    <a:schemeClr val="tx1"/>
                  </a:solidFill>
                </a:ln>
              </c:spPr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1-E956-7349-A87A-79E59E929EAD}"/>
              </c:ext>
            </c:extLst>
          </c:dPt>
          <c:dPt>
            <c:idx val="32"/>
            <c:marker>
              <c:spPr>
                <a:solidFill>
                  <a:schemeClr val="tx1"/>
                </a:solidFill>
                <a:ln>
                  <a:solidFill>
                    <a:schemeClr val="tx1"/>
                  </a:solidFill>
                </a:ln>
              </c:spPr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2-E956-7349-A87A-79E59E929EAD}"/>
              </c:ext>
            </c:extLst>
          </c:dPt>
          <c:cat>
            <c:strRef>
              <c:f>evolution!$B$3:$B$39</c:f>
              <c:strCache>
                <c:ptCount val="37"/>
                <c:pt idx="0">
                  <c:v>1979</c:v>
                </c:pt>
                <c:pt idx="1">
                  <c:v>1980</c:v>
                </c:pt>
                <c:pt idx="2">
                  <c:v>1981-1984</c:v>
                </c:pt>
                <c:pt idx="13">
                  <c:v>1995-1996</c:v>
                </c:pt>
                <c:pt idx="24">
                  <c:v>2007</c:v>
                </c:pt>
                <c:pt idx="27">
                  <c:v>2010 (PRA)</c:v>
                </c:pt>
                <c:pt idx="28">
                  <c:v>2011 (PRA)</c:v>
                </c:pt>
                <c:pt idx="29">
                  <c:v>2012 (PRA)</c:v>
                </c:pt>
                <c:pt idx="32">
                  <c:v>2015 (PRA)</c:v>
                </c:pt>
                <c:pt idx="35">
                  <c:v>2018 (SRA)</c:v>
                </c:pt>
                <c:pt idx="36">
                  <c:v>2019 (SRA)</c:v>
                </c:pt>
              </c:strCache>
            </c:strRef>
          </c:cat>
          <c:val>
            <c:numRef>
              <c:f>evolution!$D$3:$D$39</c:f>
              <c:numCache>
                <c:formatCode>General</c:formatCode>
                <c:ptCount val="37"/>
                <c:pt idx="0">
                  <c:v>83</c:v>
                </c:pt>
                <c:pt idx="2">
                  <c:v>117</c:v>
                </c:pt>
                <c:pt idx="13">
                  <c:v>148</c:v>
                </c:pt>
                <c:pt idx="24">
                  <c:v>191</c:v>
                </c:pt>
                <c:pt idx="27">
                  <c:v>252</c:v>
                </c:pt>
                <c:pt idx="28">
                  <c:v>272</c:v>
                </c:pt>
                <c:pt idx="29">
                  <c:v>262</c:v>
                </c:pt>
                <c:pt idx="32">
                  <c:v>276</c:v>
                </c:pt>
                <c:pt idx="35">
                  <c:v>184</c:v>
                </c:pt>
                <c:pt idx="36">
                  <c:v>188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956-7349-A87A-79E59E929EAD}"/>
            </c:ext>
          </c:extLst>
        </c:ser>
        <c:ser>
          <c:idx val="2"/>
          <c:order val="2"/>
          <c:tx>
            <c:v> </c:v>
          </c:tx>
          <c:spPr>
            <a:ln w="28575">
              <a:noFill/>
            </a:ln>
          </c:spPr>
          <c:marker>
            <c:symbol val="none"/>
          </c:marker>
          <c:cat>
            <c:strRef>
              <c:f>evolution!$B$3:$B$39</c:f>
              <c:strCache>
                <c:ptCount val="37"/>
                <c:pt idx="0">
                  <c:v>1979</c:v>
                </c:pt>
                <c:pt idx="1">
                  <c:v>1980</c:v>
                </c:pt>
                <c:pt idx="2">
                  <c:v>1981-1984</c:v>
                </c:pt>
                <c:pt idx="13">
                  <c:v>1995-1996</c:v>
                </c:pt>
                <c:pt idx="24">
                  <c:v>2007</c:v>
                </c:pt>
                <c:pt idx="27">
                  <c:v>2010 (PRA)</c:v>
                </c:pt>
                <c:pt idx="28">
                  <c:v>2011 (PRA)</c:v>
                </c:pt>
                <c:pt idx="29">
                  <c:v>2012 (PRA)</c:v>
                </c:pt>
                <c:pt idx="32">
                  <c:v>2015 (PRA)</c:v>
                </c:pt>
                <c:pt idx="35">
                  <c:v>2018 (SRA)</c:v>
                </c:pt>
                <c:pt idx="36">
                  <c:v>2019 (SRA)</c:v>
                </c:pt>
              </c:strCache>
            </c:strRef>
          </c:cat>
          <c:val>
            <c:numRef>
              <c:f>evolution!$E$3:$E$39</c:f>
              <c:numCache>
                <c:formatCode>General</c:formatCode>
                <c:ptCount val="37"/>
                <c:pt idx="0">
                  <c:v>83</c:v>
                </c:pt>
                <c:pt idx="2">
                  <c:v>124</c:v>
                </c:pt>
                <c:pt idx="13">
                  <c:v>166</c:v>
                </c:pt>
                <c:pt idx="24">
                  <c:v>209</c:v>
                </c:pt>
                <c:pt idx="27">
                  <c:v>271</c:v>
                </c:pt>
                <c:pt idx="28">
                  <c:v>293</c:v>
                </c:pt>
                <c:pt idx="29">
                  <c:v>312</c:v>
                </c:pt>
                <c:pt idx="32">
                  <c:v>276</c:v>
                </c:pt>
                <c:pt idx="35">
                  <c:v>231</c:v>
                </c:pt>
                <c:pt idx="36">
                  <c:v>244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956-7349-A87A-79E59E929EAD}"/>
            </c:ext>
          </c:extLst>
        </c:ser>
        <c:hiLowLines/>
        <c:axId val="100735616"/>
        <c:axId val="100737408"/>
      </c:stockChart>
      <c:catAx>
        <c:axId val="100735616"/>
        <c:scaling>
          <c:orientation val="minMax"/>
        </c:scaling>
        <c:axPos val="b"/>
        <c:numFmt formatCode="General" sourceLinked="0"/>
        <c:tickLblPos val="nextTo"/>
        <c:txPr>
          <a:bodyPr rot="-3420000"/>
          <a:lstStyle/>
          <a:p>
            <a:pPr>
              <a:defRPr/>
            </a:pPr>
            <a:endParaRPr lang="fr-FR"/>
          </a:p>
        </c:txPr>
        <c:crossAx val="100737408"/>
        <c:crosses val="autoZero"/>
        <c:auto val="1"/>
        <c:lblAlgn val="ctr"/>
        <c:lblOffset val="100"/>
        <c:tickLblSkip val="1"/>
      </c:catAx>
      <c:valAx>
        <c:axId val="100737408"/>
        <c:scaling>
          <c:orientation val="minMax"/>
          <c:max val="320"/>
          <c:min val="0"/>
        </c:scaling>
        <c:axPos val="l"/>
        <c:majorGridlines/>
        <c:numFmt formatCode="General" sourceLinked="1"/>
        <c:tickLblPos val="nextTo"/>
        <c:crossAx val="100735616"/>
        <c:crosses val="autoZero"/>
        <c:crossBetween val="between"/>
        <c:majorUnit val="40"/>
      </c:valAx>
    </c:plotArea>
    <c:legend>
      <c:legendPos val="r"/>
      <c:layout>
        <c:manualLayout>
          <c:xMode val="edge"/>
          <c:yMode val="edge"/>
          <c:x val="0.83541779499784219"/>
          <c:y val="0.192761676424024"/>
          <c:w val="7.639878348539772E-2"/>
          <c:h val="0.30794408940117601"/>
        </c:manualLayout>
      </c:layout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percentStacked"/>
        <c:ser>
          <c:idx val="0"/>
          <c:order val="0"/>
          <c:tx>
            <c:strRef>
              <c:f>'devenir couvees'!$I$1</c:f>
              <c:strCache>
                <c:ptCount val="1"/>
                <c:pt idx="0">
                  <c:v>ECHEC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'devenir couvees'!$H$2:$H$11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'devenir couvees'!$I$2:$I$11</c:f>
              <c:numCache>
                <c:formatCode>General</c:formatCode>
                <c:ptCount val="10"/>
                <c:pt idx="0">
                  <c:v>108</c:v>
                </c:pt>
                <c:pt idx="1">
                  <c:v>122</c:v>
                </c:pt>
                <c:pt idx="2">
                  <c:v>123</c:v>
                </c:pt>
                <c:pt idx="4">
                  <c:v>120</c:v>
                </c:pt>
                <c:pt idx="5">
                  <c:v>213</c:v>
                </c:pt>
                <c:pt idx="6">
                  <c:v>151</c:v>
                </c:pt>
                <c:pt idx="8">
                  <c:v>147</c:v>
                </c:pt>
                <c:pt idx="9">
                  <c:v>220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00-D84F-814A-D25B018F68BC}"/>
            </c:ext>
          </c:extLst>
        </c:ser>
        <c:ser>
          <c:idx val="1"/>
          <c:order val="1"/>
          <c:tx>
            <c:strRef>
              <c:f>'devenir couvees'!$J$1</c:f>
              <c:strCache>
                <c:ptCount val="1"/>
                <c:pt idx="0">
                  <c:v>INCONNU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cat>
            <c:numRef>
              <c:f>'devenir couvees'!$H$2:$H$11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'devenir couvees'!$J$2:$J$11</c:f>
              <c:numCache>
                <c:formatCode>General</c:formatCode>
                <c:ptCount val="10"/>
                <c:pt idx="0">
                  <c:v>12</c:v>
                </c:pt>
                <c:pt idx="1">
                  <c:v>17</c:v>
                </c:pt>
                <c:pt idx="2">
                  <c:v>26</c:v>
                </c:pt>
                <c:pt idx="8">
                  <c:v>6</c:v>
                </c:pt>
                <c:pt idx="9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400-D84F-814A-D25B018F68BC}"/>
            </c:ext>
          </c:extLst>
        </c:ser>
        <c:ser>
          <c:idx val="2"/>
          <c:order val="2"/>
          <c:tx>
            <c:strRef>
              <c:f>'devenir couvees'!$K$1</c:f>
              <c:strCache>
                <c:ptCount val="1"/>
                <c:pt idx="0">
                  <c:v>SUCCES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cat>
            <c:numRef>
              <c:f>'devenir couvees'!$H$2:$H$11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'devenir couvees'!$K$2:$K$11</c:f>
              <c:numCache>
                <c:formatCode>General</c:formatCode>
                <c:ptCount val="10"/>
                <c:pt idx="0">
                  <c:v>24</c:v>
                </c:pt>
                <c:pt idx="1">
                  <c:v>72</c:v>
                </c:pt>
                <c:pt idx="2">
                  <c:v>77</c:v>
                </c:pt>
                <c:pt idx="4">
                  <c:v>35</c:v>
                </c:pt>
                <c:pt idx="5">
                  <c:v>39</c:v>
                </c:pt>
                <c:pt idx="6">
                  <c:v>38</c:v>
                </c:pt>
                <c:pt idx="8">
                  <c:v>31</c:v>
                </c:pt>
                <c:pt idx="9">
                  <c:v>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400-D84F-814A-D25B018F68BC}"/>
            </c:ext>
          </c:extLst>
        </c:ser>
        <c:overlap val="100"/>
        <c:axId val="100753408"/>
        <c:axId val="100754944"/>
      </c:barChart>
      <c:catAx>
        <c:axId val="100753408"/>
        <c:scaling>
          <c:orientation val="minMax"/>
        </c:scaling>
        <c:axPos val="b"/>
        <c:numFmt formatCode="General" sourceLinked="1"/>
        <c:tickLblPos val="nextTo"/>
        <c:crossAx val="100754944"/>
        <c:crosses val="autoZero"/>
        <c:auto val="1"/>
        <c:lblAlgn val="ctr"/>
        <c:lblOffset val="100"/>
      </c:catAx>
      <c:valAx>
        <c:axId val="100754944"/>
        <c:scaling>
          <c:orientation val="minMax"/>
        </c:scaling>
        <c:axPos val="l"/>
        <c:majorGridlines/>
        <c:numFmt formatCode="0%" sourceLinked="1"/>
        <c:tickLblPos val="nextTo"/>
        <c:crossAx val="10075340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3C24A-CD2C-439E-A61F-441FD2ACFECF}" type="datetimeFigureOut">
              <a:rPr lang="fr-FR" smtClean="0"/>
              <a:pPr/>
              <a:t>10/03/2023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5AB4C-318F-47A0-9804-5AA4AE478E7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 détection varie clairement avec l’effort de suivi</a:t>
            </a:r>
          </a:p>
          <a:p>
            <a:r>
              <a:rPr lang="fr-FR" dirty="0" smtClean="0"/>
              <a:t>Effort = nb total de suivis effectué</a:t>
            </a:r>
            <a:r>
              <a:rPr lang="fr-FR" baseline="0" dirty="0" smtClean="0"/>
              <a:t> sur la saison Mai – Aout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3816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fr-FR" sz="1200" dirty="0" smtClean="0"/>
              <a:t>Survie </a:t>
            </a:r>
            <a:r>
              <a:rPr lang="fr-FR" sz="1200" b="1" dirty="0" smtClean="0"/>
              <a:t>apparente </a:t>
            </a:r>
            <a:r>
              <a:rPr lang="fr-FR" sz="1200" dirty="0" smtClean="0"/>
              <a:t>: survie x </a:t>
            </a:r>
            <a:r>
              <a:rPr lang="fr-FR" sz="1200" b="1" dirty="0" smtClean="0"/>
              <a:t>taux de retour</a:t>
            </a:r>
          </a:p>
          <a:p>
            <a:pPr>
              <a:spcBef>
                <a:spcPts val="1200"/>
              </a:spcBef>
            </a:pPr>
            <a:r>
              <a:rPr lang="fr-FR" sz="1200" dirty="0" smtClean="0"/>
              <a:t>Protection des nids </a:t>
            </a:r>
            <a:r>
              <a:rPr lang="fr-FR" sz="1200" dirty="0" smtClean="0">
                <a:sym typeface="Wingdings" panose="05000000000000000000" pitchFamily="2" charset="2"/>
              </a:rPr>
              <a:t>: </a:t>
            </a:r>
            <a:r>
              <a:rPr lang="en-US" sz="1200" dirty="0" smtClean="0">
                <a:sym typeface="Wingdings" panose="05000000000000000000" pitchFamily="2" charset="2"/>
              </a:rPr>
              <a:t> </a:t>
            </a:r>
            <a:r>
              <a:rPr lang="fr-FR" sz="1200" dirty="0" smtClean="0">
                <a:sym typeface="Wingdings" panose="05000000000000000000" pitchFamily="2" charset="2"/>
              </a:rPr>
              <a:t>fidélité aux sites de </a:t>
            </a:r>
            <a:r>
              <a:rPr lang="fr-FR" sz="1200" dirty="0" err="1" smtClean="0">
                <a:sym typeface="Wingdings" panose="05000000000000000000" pitchFamily="2" charset="2"/>
              </a:rPr>
              <a:t>repro</a:t>
            </a:r>
            <a:r>
              <a:rPr lang="fr-FR" sz="1200" dirty="0" smtClean="0">
                <a:sym typeface="Wingdings" panose="05000000000000000000" pitchFamily="2" charset="2"/>
              </a:rPr>
              <a:t>.  ?? </a:t>
            </a:r>
            <a:endParaRPr lang="en-US" sz="1200" dirty="0" smtClean="0"/>
          </a:p>
        </p:txBody>
      </p:sp>
    </p:spTree>
    <p:extLst>
      <p:ext uri="{BB962C8B-B14F-4D97-AF65-F5344CB8AC3E}">
        <p14:creationId xmlns="" xmlns:p14="http://schemas.microsoft.com/office/powerpoint/2010/main" val="3448034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 plus fiable… pour faire de la </a:t>
            </a:r>
            <a:r>
              <a:rPr lang="fr-FR" noProof="0" dirty="0" smtClean="0"/>
              <a:t>veille</a:t>
            </a:r>
            <a:r>
              <a:rPr lang="fr-FR" dirty="0" smtClean="0"/>
              <a:t> sur une espèce longévive</a:t>
            </a:r>
          </a:p>
          <a:p>
            <a:endParaRPr lang="fr-FR" dirty="0" smtClean="0"/>
          </a:p>
          <a:p>
            <a:r>
              <a:rPr lang="fr-FR" dirty="0" smtClean="0"/>
              <a:t>Protocole: </a:t>
            </a:r>
            <a:r>
              <a:rPr lang="fr-FR" dirty="0" err="1" smtClean="0"/>
              <a:t>recomm</a:t>
            </a:r>
            <a:r>
              <a:rPr lang="fr-FR" dirty="0" smtClean="0"/>
              <a:t>. générale</a:t>
            </a:r>
          </a:p>
          <a:p>
            <a:r>
              <a:rPr lang="fr-FR" dirty="0" smtClean="0"/>
              <a:t>Baguer un peu moins</a:t>
            </a:r>
          </a:p>
          <a:p>
            <a:r>
              <a:rPr lang="fr-FR" b="1" dirty="0" smtClean="0"/>
              <a:t>Faire</a:t>
            </a:r>
            <a:r>
              <a:rPr lang="fr-FR" b="1" baseline="0" dirty="0" smtClean="0"/>
              <a:t> plus de suivis ! (surtout suivre plus de sites)</a:t>
            </a:r>
            <a:endParaRPr lang="fr-FR" b="1" dirty="0"/>
          </a:p>
        </p:txBody>
      </p:sp>
    </p:spTree>
    <p:extLst>
      <p:ext uri="{BB962C8B-B14F-4D97-AF65-F5344CB8AC3E}">
        <p14:creationId xmlns="" xmlns:p14="http://schemas.microsoft.com/office/powerpoint/2010/main" val="3392165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B5AB4C-318F-47A0-9804-5AA4AE478E72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CEB87-8407-4511-BDC8-FF10C41D9497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6392-9C08-405D-852E-40A2FEF4CC18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3C28-8D36-4FE0-B9E0-B1033F9B476E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F8B3-810C-4C3C-906B-758AC11F54B3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874F0-1294-4048-912E-073AB338614C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507B-36C1-4995-B967-CE28D0A02A7D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5EDE-5F1D-45FA-9EBE-47B5BDE36450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61E5-F7B2-4E1B-907A-E6B5E47CDF61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6F05-4682-4BDC-B714-841ADE27C5CA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85C5-4BA8-42EC-9B7F-1062307E9FC7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A0DCE-1033-45BF-A85B-3D5E6AC6B66E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E830-CBDB-4A40-87E0-5477B8A7508A}" type="datetime1">
              <a:rPr lang="fr-FR" smtClean="0"/>
              <a:pPr/>
              <a:t>10/03/2023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71BA3-AE9D-4086-9A59-7BB4612A7C0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3.jpeg"/><Relationship Id="rId7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4.jpeg"/><Relationship Id="rId9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chart" Target="../charts/chart5.xml"/><Relationship Id="rId7" Type="http://schemas.openxmlformats.org/officeDocument/2006/relationships/image" Target="../media/image7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.jpeg"/><Relationship Id="rId7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0.jpeg"/><Relationship Id="rId5" Type="http://schemas.openxmlformats.org/officeDocument/2006/relationships/image" Target="../media/image6.png"/><Relationship Id="rId10" Type="http://schemas.openxmlformats.org/officeDocument/2006/relationships/image" Target="../media/image59.png"/><Relationship Id="rId4" Type="http://schemas.openxmlformats.org/officeDocument/2006/relationships/image" Target="../media/image5.png"/><Relationship Id="rId9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5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7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5.jpeg"/><Relationship Id="rId7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72066" y="1628800"/>
            <a:ext cx="4150310" cy="2115666"/>
          </a:xfrm>
        </p:spPr>
        <p:txBody>
          <a:bodyPr>
            <a:noAutofit/>
          </a:bodyPr>
          <a:lstStyle/>
          <a:p>
            <a:r>
              <a:rPr lang="fr-FR" sz="3600" dirty="0" smtClean="0"/>
              <a:t>Suivi du gravelot à collier interrompu par le baguage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143504" y="4097168"/>
            <a:ext cx="4000496" cy="11269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3100" dirty="0" smtClean="0">
                <a:solidFill>
                  <a:schemeClr val="accent3">
                    <a:lumMod val="75000"/>
                  </a:schemeClr>
                </a:solidFill>
              </a:rPr>
              <a:t>James Jean Baptiste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B0C1-A11F-410A-BB2E-6B847B8F22B3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5500694" y="404664"/>
            <a:ext cx="3643306" cy="1126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 du CRBPO – 11 mars 2023</a:t>
            </a:r>
          </a:p>
        </p:txBody>
      </p:sp>
      <p:pic>
        <p:nvPicPr>
          <p:cNvPr id="1026" name="Picture 2" descr="E:\BOULOT JAMES\LOGO\GONm-logotxt-colo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5286388"/>
            <a:ext cx="1268939" cy="1268380"/>
          </a:xfrm>
          <a:prstGeom prst="rect">
            <a:avLst/>
          </a:prstGeom>
          <a:noFill/>
        </p:spPr>
      </p:pic>
      <p:pic>
        <p:nvPicPr>
          <p:cNvPr id="4098" name="Picture 2" descr="F:\BOULOT JAMES\GRAVELOT A COLLIER\photo GCI gcibague\sin-título-5003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35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onm\Desktop\fiche de v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0"/>
            <a:ext cx="5857916" cy="6740718"/>
          </a:xfrm>
          <a:prstGeom prst="rect">
            <a:avLst/>
          </a:prstGeom>
          <a:noFill/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Résultats</a:t>
            </a:r>
            <a:b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1064 gravelots bagués en 13 ans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3074" name="Picture 2" descr="E:\BOULOT JAMES\GRAVELOT A COLLIER\photo GCI gcibague\gci_filter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857760"/>
            <a:ext cx="1984351" cy="1488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E:\BOULOT JAMES\GRAVELOT A COLLIER\photo GCI gcibague\gci2_filter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875620"/>
            <a:ext cx="1881201" cy="1410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E:\BOULOT JAMES\GRAVELOT A COLLIER\photo GCI gcibague\_MG_8981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929198"/>
            <a:ext cx="1955791" cy="130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ZoneTexte 12"/>
          <p:cNvSpPr txBox="1"/>
          <p:nvPr/>
        </p:nvSpPr>
        <p:spPr>
          <a:xfrm>
            <a:off x="2357422" y="5000636"/>
            <a:ext cx="1000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Bodoni MT Black" pitchFamily="18" charset="0"/>
              </a:rPr>
              <a:t>63,2%</a:t>
            </a:r>
            <a:endParaRPr lang="fr-FR" sz="1600" b="1" dirty="0">
              <a:latin typeface="Bodoni MT Black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714744" y="5000636"/>
            <a:ext cx="1000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Bodoni MT Black" pitchFamily="18" charset="0"/>
              </a:rPr>
              <a:t>22,0 %</a:t>
            </a:r>
            <a:endParaRPr lang="fr-FR" sz="1600" dirty="0">
              <a:latin typeface="Bodoni MT Black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715008" y="5000636"/>
            <a:ext cx="857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Bodoni MT Black" pitchFamily="18" charset="0"/>
              </a:rPr>
              <a:t>14,7%</a:t>
            </a:r>
            <a:endParaRPr lang="fr-FR" sz="1600" dirty="0">
              <a:latin typeface="Bodoni MT Black" pitchFamily="18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7" name="Rectangle 16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8" name="Espace réservé du contenu 9" descr="logo_PRAGCI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9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graphicFrame>
        <p:nvGraphicFramePr>
          <p:cNvPr id="22" name="Graphique 21"/>
          <p:cNvGraphicFramePr/>
          <p:nvPr/>
        </p:nvGraphicFramePr>
        <p:xfrm>
          <a:off x="785786" y="1000108"/>
          <a:ext cx="7500990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="" xmlns:p14="http://schemas.microsoft.com/office/powerpoint/2010/main" val="27701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Cartographie des oiseaux bagués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8" name="Image 7" descr="C:\Users\user\Desktop\Eva\Etudes-Projets\PRAGCI\2017-2019\RAPPORTS\2019\cartes SRA 2019\SRALIMI2019_Baguage_2007_2019.jpg"/>
          <p:cNvPicPr/>
          <p:nvPr/>
        </p:nvPicPr>
        <p:blipFill>
          <a:blip r:embed="rId2" cstate="print"/>
          <a:srcRect t="3837"/>
          <a:stretch>
            <a:fillRect/>
          </a:stretch>
        </p:blipFill>
        <p:spPr bwMode="auto">
          <a:xfrm>
            <a:off x="785786" y="928670"/>
            <a:ext cx="7500990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e 10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2" name="Rectangle 11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3" name="Espace réservé du contenu 9" descr="logo_PRAGCI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4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36130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Résultats</a:t>
            </a:r>
            <a:b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9 600 lectures en 13 ans pour 719 oiseaux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13</a:t>
            </a:fld>
            <a:endParaRPr lang="fr-FR"/>
          </a:p>
        </p:txBody>
      </p:sp>
      <p:graphicFrame>
        <p:nvGraphicFramePr>
          <p:cNvPr id="12" name="Espace réservé du contenu 11"/>
          <p:cNvGraphicFramePr>
            <a:graphicFrameLocks noGrp="1"/>
          </p:cNvGraphicFramePr>
          <p:nvPr>
            <p:ph idx="1"/>
          </p:nvPr>
        </p:nvGraphicFramePr>
        <p:xfrm>
          <a:off x="142844" y="1071546"/>
          <a:ext cx="8715404" cy="4840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40950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3975"/>
          </a:xfrm>
        </p:spPr>
        <p:txBody>
          <a:bodyPr>
            <a:normAutofit fontScale="90000"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Cartographie des contrôles - total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52320" y="5805264"/>
            <a:ext cx="360040" cy="32089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fr-FR" sz="2000" i="1" dirty="0" smtClean="0"/>
              <a:t>Cartes </a:t>
            </a:r>
            <a:r>
              <a:rPr lang="fr-FR" sz="2000" i="1" dirty="0" err="1" smtClean="0"/>
              <a:t>Vot</a:t>
            </a:r>
            <a:endParaRPr lang="fr-FR" sz="2000" i="1" dirty="0" smtClean="0"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8" name="Image 7" descr="C:\Users\user\Desktop\Eva\Etudes-Projets\PRAGCI\2017-2019\RAPPORTS\2019\cartes SRA 2019\SRALIMI2019_controle_2007_20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821533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e 10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2" name="Rectangle 11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3" name="Espace réservé du contenu 9" descr="logo_PRAGCI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4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39279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Devenir des poussins à (au moins) n+1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5" y="980729"/>
            <a:ext cx="6840760" cy="4896544"/>
          </a:xfrm>
        </p:spPr>
        <p:txBody>
          <a:bodyPr>
            <a:normAutofit/>
          </a:bodyPr>
          <a:lstStyle/>
          <a:p>
            <a:pPr algn="just"/>
            <a:r>
              <a:rPr lang="fr-FR" i="1" dirty="0" smtClean="0"/>
              <a:t>675 poussins bagués </a:t>
            </a:r>
            <a:r>
              <a:rPr lang="fr-FR" sz="2000" i="1" dirty="0" smtClean="0"/>
              <a:t>(200 en Mt)</a:t>
            </a:r>
          </a:p>
          <a:p>
            <a:pPr lvl="1" algn="just"/>
            <a:r>
              <a:rPr lang="fr-FR" sz="1600" i="1" dirty="0" smtClean="0"/>
              <a:t>352 revus volants (52,1%)</a:t>
            </a:r>
          </a:p>
          <a:p>
            <a:pPr lvl="1" algn="just"/>
            <a:r>
              <a:rPr lang="fr-FR" sz="1600" i="1" dirty="0" smtClean="0"/>
              <a:t>236 contrôlés à au moins n+1 (35% / 67%)</a:t>
            </a:r>
          </a:p>
          <a:p>
            <a:pPr marL="114300" indent="0">
              <a:buNone/>
            </a:pPr>
            <a:endParaRPr lang="fr-FR" sz="1600" i="1" dirty="0" smtClean="0"/>
          </a:p>
          <a:p>
            <a:pPr marL="114300" indent="0">
              <a:buNone/>
            </a:pPr>
            <a:r>
              <a:rPr lang="fr-FR" sz="1600" i="1" dirty="0"/>
              <a:t>	</a:t>
            </a:r>
            <a:endParaRPr lang="fr-FR" sz="1600" i="1" dirty="0" smtClean="0"/>
          </a:p>
          <a:p>
            <a:pPr lvl="3" algn="just"/>
            <a:endParaRPr lang="fr-FR" sz="800" i="1" dirty="0" smtClean="0"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15</a:t>
            </a:fld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3" name="Rectangle 12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4" name="Espace réservé du contenu 9" descr="logo_PRAGCI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5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pic>
        <p:nvPicPr>
          <p:cNvPr id="18" name="Picture 2" descr="C:\Sauvegarde\Documents and Settings\Propriétaire\Mes documents\Mes images\Photos gravelots\Nouveau dossier\_MG_766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1071546"/>
            <a:ext cx="2285984" cy="1524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6286512" y="2643182"/>
            <a:ext cx="2643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Age des PUL déterminé avec LT :</a:t>
            </a:r>
          </a:p>
          <a:p>
            <a:pPr algn="ctr"/>
            <a:r>
              <a:rPr lang="fr-FR" sz="1600" dirty="0" smtClean="0"/>
              <a:t>Age = 2,52LT – 48,341</a:t>
            </a:r>
            <a:endParaRPr lang="fr-FR" sz="1600" dirty="0"/>
          </a:p>
        </p:txBody>
      </p:sp>
      <p:graphicFrame>
        <p:nvGraphicFramePr>
          <p:cNvPr id="20" name="Graphique 19"/>
          <p:cNvGraphicFramePr/>
          <p:nvPr/>
        </p:nvGraphicFramePr>
        <p:xfrm>
          <a:off x="214282" y="2071678"/>
          <a:ext cx="6215106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="" xmlns:p14="http://schemas.microsoft.com/office/powerpoint/2010/main" val="3570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En parallèle le « Plan régional d’actions » sur le CHAALE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16</a:t>
            </a:fld>
            <a:endParaRPr lang="fr-FR"/>
          </a:p>
        </p:txBody>
      </p:sp>
      <p:graphicFrame>
        <p:nvGraphicFramePr>
          <p:cNvPr id="11" name="Graphique 10"/>
          <p:cNvGraphicFramePr/>
          <p:nvPr/>
        </p:nvGraphicFramePr>
        <p:xfrm>
          <a:off x="142844" y="1142984"/>
          <a:ext cx="5072098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phique 12"/>
          <p:cNvGraphicFramePr/>
          <p:nvPr/>
        </p:nvGraphicFramePr>
        <p:xfrm>
          <a:off x="0" y="3429000"/>
          <a:ext cx="524406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5000628" y="1142984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Nombre de couples en Normandie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5000628" y="3500438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Devenir des couvées depuis 2010</a:t>
            </a:r>
            <a:endParaRPr lang="fr-FR" dirty="0"/>
          </a:p>
        </p:txBody>
      </p:sp>
      <p:grpSp>
        <p:nvGrpSpPr>
          <p:cNvPr id="17" name="Groupe 16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8" name="Rectangle 17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9" name="Espace réservé du contenu 9" descr="logo_PRAGCI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20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pic>
        <p:nvPicPr>
          <p:cNvPr id="28" name="Picture 2" descr="CHAALE couple1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429256" y="1500174"/>
            <a:ext cx="2520950" cy="181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29" name="Picture 1" descr="F:\BOULOT JAMES\GRAVELOT A COLLIER\GCI prédation\oeuf cassé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6" y="3929066"/>
            <a:ext cx="2469450" cy="1646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70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Effet de la protection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3528660"/>
              </p:ext>
            </p:extLst>
          </p:nvPr>
        </p:nvGraphicFramePr>
        <p:xfrm>
          <a:off x="428596" y="1500174"/>
          <a:ext cx="4663440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920"/>
                <a:gridCol w="1508760"/>
                <a:gridCol w="1508760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Protection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Taux de Succès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Productivité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Sans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19,7 % (4,8%)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0,47 (0,136)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Avec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30,4% (6,6%)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0,71 (0,142)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Effet protection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+ 54%</a:t>
                      </a:r>
                      <a:endParaRPr lang="en-US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+ 51%</a:t>
                      </a:r>
                      <a:endParaRPr lang="en-US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472" y="1071546"/>
            <a:ext cx="3773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Toutes types de protection confondus</a:t>
            </a:r>
            <a:endParaRPr lang="en-US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6530290"/>
              </p:ext>
            </p:extLst>
          </p:nvPr>
        </p:nvGraphicFramePr>
        <p:xfrm>
          <a:off x="357158" y="3929066"/>
          <a:ext cx="4663440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920"/>
                <a:gridCol w="1508760"/>
                <a:gridCol w="1508760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Type de Protection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Taux de Succès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Productivité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Enclos naturel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26% (6,7%)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0,54 (0,172)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Enclos artificiel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30% (2,9%)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0,71 (0,071)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effectLst/>
                        </a:rPr>
                        <a:t>ZPR (anticipatif)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32% (8,8%)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0,68 (0,213)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28596" y="3500438"/>
            <a:ext cx="2322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Par type de protection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5357818" y="2928934"/>
            <a:ext cx="30963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Effet fortement significatif (P &lt; 0,001)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5643570" y="4857760"/>
            <a:ext cx="35004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Pas de différence  significative (P &gt; 0.35)</a:t>
            </a:r>
            <a:endParaRPr lang="en-US" sz="1400" dirty="0"/>
          </a:p>
        </p:txBody>
      </p:sp>
      <p:sp>
        <p:nvSpPr>
          <p:cNvPr id="12" name="Right Brace 11"/>
          <p:cNvSpPr/>
          <p:nvPr/>
        </p:nvSpPr>
        <p:spPr>
          <a:xfrm>
            <a:off x="5214942" y="4500570"/>
            <a:ext cx="228089" cy="1177490"/>
          </a:xfrm>
          <a:prstGeom prst="rightBrace">
            <a:avLst>
              <a:gd name="adj1" fmla="val 3025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e 12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4" name="Rectangle 13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5" name="Espace réservé du contenu 9" descr="logo_PRAGCI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6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pic>
        <p:nvPicPr>
          <p:cNvPr id="3073" name="Picture 1" descr="C:\Users\Gonm\Desktop\20220509_1536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861997" y="638961"/>
            <a:ext cx="2920964" cy="1643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/>
          <p:cNvSpPr txBox="1"/>
          <p:nvPr/>
        </p:nvSpPr>
        <p:spPr>
          <a:xfrm>
            <a:off x="5000628" y="785794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T. </a:t>
            </a:r>
            <a:r>
              <a:rPr lang="fr-FR" sz="1400" dirty="0" err="1" smtClean="0"/>
              <a:t>Chambert</a:t>
            </a:r>
            <a:r>
              <a:rPr lang="fr-FR" sz="1400" dirty="0" smtClean="0"/>
              <a:t> / Calao</a:t>
            </a:r>
            <a:endParaRPr lang="fr-FR" sz="1400" dirty="0"/>
          </a:p>
        </p:txBody>
      </p:sp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60454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715304" cy="1143000"/>
          </a:xfrm>
        </p:spPr>
        <p:txBody>
          <a:bodyPr/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Productivité moyenne*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83105912"/>
              </p:ext>
            </p:extLst>
          </p:nvPr>
        </p:nvGraphicFramePr>
        <p:xfrm>
          <a:off x="785786" y="3000372"/>
          <a:ext cx="7579517" cy="2932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132"/>
                <a:gridCol w="565949"/>
                <a:gridCol w="565949"/>
                <a:gridCol w="487414"/>
                <a:gridCol w="521494"/>
                <a:gridCol w="688938"/>
                <a:gridCol w="768387"/>
                <a:gridCol w="435769"/>
                <a:gridCol w="493690"/>
                <a:gridCol w="635023"/>
                <a:gridCol w="614363"/>
                <a:gridCol w="448460"/>
                <a:gridCol w="565949"/>
              </a:tblGrid>
              <a:tr h="822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Année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Taux de succès des nids</a:t>
                      </a:r>
                      <a:endParaRPr lang="en-US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Nb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d'œufs </a:t>
                      </a: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nid</a:t>
                      </a:r>
                      <a:endParaRPr lang="en-US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Nb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poussins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l’éclosion </a:t>
                      </a: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nid</a:t>
                      </a:r>
                      <a:endParaRPr lang="en-US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Taux d'éclosion</a:t>
                      </a:r>
                      <a:endParaRPr lang="en-US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Nb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poussins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l’envol </a:t>
                      </a: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</a:t>
                      </a: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nid</a:t>
                      </a:r>
                      <a:endParaRPr lang="en-US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3429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Taux d'envol</a:t>
                      </a:r>
                      <a:endParaRPr lang="en-US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338" marR="3333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2014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(4%)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2,79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(0,05)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0,64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(0,08)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23%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(2%)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0,35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(0,06)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56%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(5%)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2015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15%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(2%)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2,69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(0,04)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0,31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(0,06)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12%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(1%)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0,11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(0,05)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68%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(2%)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2016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20%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(3%)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2,65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(0,05)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0,46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(0,07)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17%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(2%)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0,20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(0,05)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58%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(3%)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2018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(3%)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2,60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(0,05)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0,43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(0,07)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16%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(2%)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0,49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(0,08)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84%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(3%)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2019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R w="12700" cmpd="sng">
                      <a:noFill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(3%)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2,73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(0,04)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0,61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(0,06)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22%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(1%)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0,43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(0,04)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73%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(3%)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</a:rPr>
                        <a:t>Global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22%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(1%)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2,69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(0,02)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0,49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(0,03)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18%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(1%)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0,30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(0,02)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67%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</a:rPr>
                        <a:t>(3%)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3" name="Group 9"/>
          <p:cNvGrpSpPr/>
          <p:nvPr/>
        </p:nvGrpSpPr>
        <p:grpSpPr>
          <a:xfrm>
            <a:off x="2300288" y="1438276"/>
            <a:ext cx="4411464" cy="1538883"/>
            <a:chOff x="2924175" y="1390650"/>
            <a:chExt cx="5881952" cy="1538883"/>
          </a:xfrm>
        </p:grpSpPr>
        <p:sp>
          <p:nvSpPr>
            <p:cNvPr id="5" name="TextBox 4"/>
            <p:cNvSpPr txBox="1"/>
            <p:nvPr/>
          </p:nvSpPr>
          <p:spPr>
            <a:xfrm>
              <a:off x="2924175" y="1390650"/>
              <a:ext cx="5314965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fr-FR" sz="1600" b="1" dirty="0" smtClean="0"/>
                <a:t>Par nid (1000 nids suivis sur 5 ans) : </a:t>
              </a:r>
            </a:p>
            <a:p>
              <a:pPr marL="285750" indent="-285750">
                <a:spcBef>
                  <a:spcPts val="1200"/>
                </a:spcBef>
                <a:buFont typeface="Wingdings" panose="05000000000000000000" pitchFamily="2" charset="2"/>
                <a:buChar char="§"/>
              </a:pPr>
              <a:r>
                <a:rPr lang="fr-FR" sz="1600" dirty="0" smtClean="0"/>
                <a:t>2,69 œufs </a:t>
              </a:r>
            </a:p>
            <a:p>
              <a:pPr marL="285750" indent="-285750">
                <a:spcBef>
                  <a:spcPts val="1200"/>
                </a:spcBef>
                <a:buFont typeface="Wingdings" panose="05000000000000000000" pitchFamily="2" charset="2"/>
                <a:buChar char="§"/>
              </a:pPr>
              <a:r>
                <a:rPr lang="fr-FR" sz="1600" dirty="0" smtClean="0"/>
                <a:t>0,49 poussin à l’éclosion</a:t>
              </a:r>
            </a:p>
            <a:p>
              <a:pPr marL="285750" indent="-285750">
                <a:spcBef>
                  <a:spcPts val="1200"/>
                </a:spcBef>
                <a:buFont typeface="Wingdings" panose="05000000000000000000" pitchFamily="2" charset="2"/>
                <a:buChar char="§"/>
              </a:pPr>
              <a:r>
                <a:rPr lang="fr-FR" sz="1600" dirty="0" smtClean="0"/>
                <a:t>0,30 </a:t>
              </a:r>
              <a:r>
                <a:rPr lang="fr-FR" sz="1600" dirty="0"/>
                <a:t>poussin à </a:t>
              </a:r>
              <a:r>
                <a:rPr lang="fr-FR" sz="1600" dirty="0" smtClean="0"/>
                <a:t>l’envol</a:t>
              </a:r>
              <a:endParaRPr lang="fr-FR" sz="1600" dirty="0"/>
            </a:p>
          </p:txBody>
        </p:sp>
        <p:sp>
          <p:nvSpPr>
            <p:cNvPr id="6" name="Curved Left Arrow 5"/>
            <p:cNvSpPr/>
            <p:nvPr/>
          </p:nvSpPr>
          <p:spPr>
            <a:xfrm>
              <a:off x="5715001" y="1895475"/>
              <a:ext cx="371474" cy="447676"/>
            </a:xfrm>
            <a:prstGeom prst="curvedLeftArrow">
              <a:avLst>
                <a:gd name="adj1" fmla="val 5828"/>
                <a:gd name="adj2" fmla="val 1957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Curved Left Arrow 6"/>
            <p:cNvSpPr/>
            <p:nvPr/>
          </p:nvSpPr>
          <p:spPr>
            <a:xfrm>
              <a:off x="6003387" y="2398215"/>
              <a:ext cx="371474" cy="447676"/>
            </a:xfrm>
            <a:prstGeom prst="curvedLeftArrow">
              <a:avLst>
                <a:gd name="adj1" fmla="val 5828"/>
                <a:gd name="adj2" fmla="val 1957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038720" y="1787444"/>
              <a:ext cx="2601567" cy="35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342900">
                <a:lnSpc>
                  <a:spcPct val="107000"/>
                </a:lnSpc>
              </a:pPr>
              <a:r>
                <a:rPr lang="fr-FR" sz="1600" dirty="0"/>
                <a:t>Taux </a:t>
              </a:r>
              <a:r>
                <a:rPr lang="fr-FR" sz="1600" dirty="0" smtClean="0"/>
                <a:t>d'éclosion : 18%</a:t>
              </a:r>
              <a:endParaRPr lang="en-US" sz="1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520374" y="2522962"/>
              <a:ext cx="2285753" cy="35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342900">
                <a:lnSpc>
                  <a:spcPct val="107000"/>
                </a:lnSpc>
              </a:pPr>
              <a:r>
                <a:rPr lang="fr-FR" sz="1600" dirty="0"/>
                <a:t>Taux </a:t>
              </a:r>
              <a:r>
                <a:rPr lang="fr-FR" sz="1600" dirty="0" smtClean="0"/>
                <a:t>d‘envol : 67%</a:t>
              </a:r>
              <a:endParaRPr lang="en-US" sz="1600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885842" y="0"/>
            <a:ext cx="22581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*Estimation: régression linéaire généralisée (GLM)</a:t>
            </a:r>
            <a:endParaRPr lang="en-US" sz="14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3" name="Rectangle 12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4" name="Espace réservé du contenu 9" descr="logo_PRAGCI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5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sp>
        <p:nvSpPr>
          <p:cNvPr id="18" name="ZoneTexte 17"/>
          <p:cNvSpPr txBox="1"/>
          <p:nvPr/>
        </p:nvSpPr>
        <p:spPr>
          <a:xfrm>
            <a:off x="4643438" y="857232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T. </a:t>
            </a:r>
            <a:r>
              <a:rPr lang="fr-FR" sz="1400" dirty="0" err="1" smtClean="0"/>
              <a:t>Chambert</a:t>
            </a:r>
            <a:r>
              <a:rPr lang="fr-FR" sz="1400" dirty="0" smtClean="0"/>
              <a:t> / Calao</a:t>
            </a:r>
            <a:endParaRPr lang="fr-FR" sz="1400" dirty="0"/>
          </a:p>
        </p:txBody>
      </p:sp>
      <p:pic>
        <p:nvPicPr>
          <p:cNvPr id="2049" name="Picture 1" descr="F:\TRAVAIL CORONAVIRUS\SRA 2020 2021\Photo SRA\famille GCI W Duverno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79338" y="642918"/>
            <a:ext cx="2398531" cy="1598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/>
          <p:cNvSpPr txBox="1"/>
          <p:nvPr/>
        </p:nvSpPr>
        <p:spPr>
          <a:xfrm>
            <a:off x="8001024" y="2000240"/>
            <a:ext cx="10715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bg1"/>
                </a:solidFill>
              </a:rPr>
              <a:t>Photo </a:t>
            </a:r>
            <a:r>
              <a:rPr lang="fr-FR" sz="800" dirty="0" err="1" smtClean="0">
                <a:solidFill>
                  <a:schemeClr val="bg1"/>
                </a:solidFill>
              </a:rPr>
              <a:t>W.Duvernoy</a:t>
            </a:r>
            <a:endParaRPr lang="fr-FR" sz="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F:\BOULOT JAMES\GRAVELOT A COLLIER\Nid GCI\CHAALE pul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714356"/>
            <a:ext cx="2205162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8705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358246" cy="928670"/>
          </a:xfrm>
        </p:spPr>
        <p:txBody>
          <a:bodyPr/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Probabilités de survie, les </a:t>
            </a:r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</a:rPr>
              <a:t>stats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 !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1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692" b="11359"/>
          <a:stretch/>
        </p:blipFill>
        <p:spPr>
          <a:xfrm>
            <a:off x="285720" y="928670"/>
            <a:ext cx="1496363" cy="107661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500430" y="100010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CMR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072330" y="214311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MARK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929322" y="1643050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population ouverte : CJS 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000628" y="278605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2857488" y="321468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probabilités de survie annuelles ()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3714744" y="2643182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probabilités de détection ()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5500694" y="214311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modélisation</a:t>
            </a:r>
            <a:endParaRPr lang="fr-FR" dirty="0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857224" y="214311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émigration temporaire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4286248" y="414338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d’</a:t>
            </a:r>
            <a:r>
              <a:rPr lang="fr-FR" i="1" dirty="0" smtClean="0"/>
              <a:t>émigration permanente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2214546" y="271462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Covariables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214282" y="385762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23 modèles différents ont été évalués</a:t>
            </a:r>
            <a:endParaRPr lang="fr-FR" dirty="0"/>
          </a:p>
        </p:txBody>
      </p:sp>
      <p:sp>
        <p:nvSpPr>
          <p:cNvPr id="33" name="ZoneTexte 32"/>
          <p:cNvSpPr txBox="1"/>
          <p:nvPr/>
        </p:nvSpPr>
        <p:spPr>
          <a:xfrm>
            <a:off x="4357686" y="1000108"/>
            <a:ext cx="442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critère d’AIC (</a:t>
            </a:r>
            <a:r>
              <a:rPr lang="fr-FR" dirty="0" err="1" smtClean="0"/>
              <a:t>Akaike</a:t>
            </a:r>
            <a:r>
              <a:rPr lang="fr-FR" dirty="0" smtClean="0"/>
              <a:t> Information </a:t>
            </a:r>
            <a:r>
              <a:rPr lang="fr-FR" dirty="0" err="1" smtClean="0"/>
              <a:t>Criterion</a:t>
            </a:r>
            <a:r>
              <a:rPr lang="fr-FR" dirty="0" smtClean="0"/>
              <a:t>),</a:t>
            </a:r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3357554" y="214311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tests d’adéquation</a:t>
            </a:r>
            <a:endParaRPr lang="fr-FR" dirty="0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714620"/>
            <a:ext cx="1785951" cy="561299"/>
          </a:xfrm>
          <a:prstGeom prst="rect">
            <a:avLst/>
          </a:prstGeom>
          <a:noFill/>
        </p:spPr>
      </p:pic>
      <p:sp>
        <p:nvSpPr>
          <p:cNvPr id="37" name="ZoneTexte 36"/>
          <p:cNvSpPr txBox="1"/>
          <p:nvPr/>
        </p:nvSpPr>
        <p:spPr>
          <a:xfrm>
            <a:off x="928662" y="342900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trap</a:t>
            </a:r>
            <a:r>
              <a:rPr lang="fr-FR" i="1" dirty="0" smtClean="0"/>
              <a:t>-dépendance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6143636" y="3143248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transience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4214810" y="371475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 version 3.5.1 / R2ucare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3000364" y="164305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coefficient de </a:t>
            </a:r>
            <a:r>
              <a:rPr lang="fr-FR" dirty="0" err="1" smtClean="0"/>
              <a:t>surdispersion</a:t>
            </a:r>
            <a:endParaRPr lang="fr-FR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2643182"/>
            <a:ext cx="1571604" cy="3825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Groupe 41"/>
          <p:cNvGrpSpPr/>
          <p:nvPr/>
        </p:nvGrpSpPr>
        <p:grpSpPr>
          <a:xfrm>
            <a:off x="25039" y="4643446"/>
            <a:ext cx="7690233" cy="1571636"/>
            <a:chOff x="2049102" y="1771634"/>
            <a:chExt cx="9118961" cy="1665130"/>
          </a:xfrm>
        </p:grpSpPr>
        <p:grpSp>
          <p:nvGrpSpPr>
            <p:cNvPr id="43" name="Group 21"/>
            <p:cNvGrpSpPr/>
            <p:nvPr/>
          </p:nvGrpSpPr>
          <p:grpSpPr>
            <a:xfrm>
              <a:off x="2124075" y="1771634"/>
              <a:ext cx="9043988" cy="861774"/>
              <a:chOff x="2305050" y="1724009"/>
              <a:chExt cx="9043988" cy="861774"/>
            </a:xfrm>
          </p:grpSpPr>
          <p:pic>
            <p:nvPicPr>
              <p:cNvPr id="51" name="Picture 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5050" y="1826683"/>
                <a:ext cx="914400" cy="656427"/>
              </a:xfrm>
              <a:prstGeom prst="rect">
                <a:avLst/>
              </a:prstGeom>
            </p:spPr>
          </p:pic>
          <p:sp>
            <p:nvSpPr>
              <p:cNvPr id="52" name="Right Arrow 6"/>
              <p:cNvSpPr/>
              <p:nvPr/>
            </p:nvSpPr>
            <p:spPr>
              <a:xfrm>
                <a:off x="3409950" y="2050121"/>
                <a:ext cx="352425" cy="2095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ight Arrow 8"/>
              <p:cNvSpPr/>
              <p:nvPr/>
            </p:nvSpPr>
            <p:spPr>
              <a:xfrm>
                <a:off x="5057775" y="2050121"/>
                <a:ext cx="352425" cy="2095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0700" y="1826683"/>
                <a:ext cx="914400" cy="656427"/>
              </a:xfrm>
              <a:prstGeom prst="rect">
                <a:avLst/>
              </a:prstGeom>
            </p:spPr>
          </p:pic>
          <p:sp>
            <p:nvSpPr>
              <p:cNvPr id="55" name="Right Arrow 10"/>
              <p:cNvSpPr/>
              <p:nvPr/>
            </p:nvSpPr>
            <p:spPr>
              <a:xfrm>
                <a:off x="6705600" y="2050121"/>
                <a:ext cx="352425" cy="2095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ight Arrow 12"/>
              <p:cNvSpPr/>
              <p:nvPr/>
            </p:nvSpPr>
            <p:spPr>
              <a:xfrm>
                <a:off x="8353425" y="2050121"/>
                <a:ext cx="352425" cy="2095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ight Arrow 14"/>
              <p:cNvSpPr/>
              <p:nvPr/>
            </p:nvSpPr>
            <p:spPr>
              <a:xfrm>
                <a:off x="10001250" y="2050121"/>
                <a:ext cx="352425" cy="20955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16"/>
              <p:cNvSpPr txBox="1"/>
              <p:nvPr/>
            </p:nvSpPr>
            <p:spPr>
              <a:xfrm>
                <a:off x="4062412" y="1724009"/>
                <a:ext cx="69532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0" dirty="0" smtClean="0"/>
                  <a:t>0</a:t>
                </a:r>
                <a:endParaRPr lang="en-US" sz="5000" dirty="0"/>
              </a:p>
            </p:txBody>
          </p:sp>
          <p:sp>
            <p:nvSpPr>
              <p:cNvPr id="59" name="TextBox 17"/>
              <p:cNvSpPr txBox="1"/>
              <p:nvPr/>
            </p:nvSpPr>
            <p:spPr>
              <a:xfrm>
                <a:off x="7353299" y="1724009"/>
                <a:ext cx="69532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0" dirty="0" smtClean="0"/>
                  <a:t>0</a:t>
                </a:r>
                <a:endParaRPr lang="en-US" sz="5000" dirty="0"/>
              </a:p>
            </p:txBody>
          </p:sp>
          <p:sp>
            <p:nvSpPr>
              <p:cNvPr id="60" name="TextBox 18"/>
              <p:cNvSpPr txBox="1"/>
              <p:nvPr/>
            </p:nvSpPr>
            <p:spPr>
              <a:xfrm>
                <a:off x="9005887" y="1724009"/>
                <a:ext cx="69532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0" dirty="0" smtClean="0"/>
                  <a:t>0</a:t>
                </a:r>
                <a:endParaRPr lang="en-US" sz="5000" dirty="0"/>
              </a:p>
            </p:txBody>
          </p:sp>
          <p:sp>
            <p:nvSpPr>
              <p:cNvPr id="61" name="TextBox 19"/>
              <p:cNvSpPr txBox="1"/>
              <p:nvPr/>
            </p:nvSpPr>
            <p:spPr>
              <a:xfrm>
                <a:off x="10653713" y="1724009"/>
                <a:ext cx="69532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5000" dirty="0" smtClean="0"/>
                  <a:t>0</a:t>
                </a:r>
                <a:endParaRPr lang="en-US" sz="500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2049102" y="2307296"/>
              <a:ext cx="4475523" cy="1129468"/>
              <a:chOff x="2049102" y="2307296"/>
              <a:chExt cx="4475523" cy="1129468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2049102" y="2698100"/>
                <a:ext cx="989373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1400" b="1" dirty="0" smtClean="0"/>
                  <a:t>C</a:t>
                </a:r>
                <a:r>
                  <a:rPr lang="fr-FR" sz="1400" dirty="0" smtClean="0"/>
                  <a:t>apture</a:t>
                </a:r>
              </a:p>
              <a:p>
                <a:r>
                  <a:rPr lang="fr-FR" sz="1400" b="1" dirty="0" smtClean="0"/>
                  <a:t>M</a:t>
                </a:r>
                <a:r>
                  <a:rPr lang="fr-FR" sz="1400" dirty="0" smtClean="0"/>
                  <a:t>arquage</a:t>
                </a:r>
              </a:p>
              <a:p>
                <a:r>
                  <a:rPr lang="fr-FR" sz="1400" dirty="0" smtClean="0"/>
                  <a:t>initial</a:t>
                </a:r>
                <a:endParaRPr lang="fr-FR" sz="1400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3153322" y="2307296"/>
                <a:ext cx="4219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endParaRPr lang="fr-F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3826584" y="2728877"/>
                <a:ext cx="70243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 – p</a:t>
                </a:r>
                <a:endParaRPr lang="fr-FR" sz="2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794299" y="2322168"/>
                <a:ext cx="4219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endParaRPr lang="fr-F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281863" y="2621155"/>
                <a:ext cx="1128835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</a:p>
              <a:p>
                <a:pPr algn="ctr"/>
                <a:r>
                  <a:rPr lang="fr-FR" sz="1400" dirty="0" smtClean="0">
                    <a:ea typeface="Cambria Math" panose="02040503050406030204" pitchFamily="18" charset="0"/>
                  </a:rPr>
                  <a:t>(</a:t>
                </a:r>
                <a:r>
                  <a:rPr lang="fr-FR" sz="1400" b="1" dirty="0" smtClean="0">
                    <a:ea typeface="Cambria Math" panose="02040503050406030204" pitchFamily="18" charset="0"/>
                  </a:rPr>
                  <a:t>R</a:t>
                </a:r>
                <a:r>
                  <a:rPr lang="fr-FR" sz="1400" dirty="0" smtClean="0">
                    <a:ea typeface="Cambria Math" panose="02040503050406030204" pitchFamily="18" charset="0"/>
                  </a:rPr>
                  <a:t>ecapture)</a:t>
                </a:r>
                <a:endParaRPr lang="fr-FR" dirty="0">
                  <a:ea typeface="Cambria Math" panose="02040503050406030204" pitchFamily="18" charset="0"/>
                </a:endParaRPr>
              </a:p>
            </p:txBody>
          </p:sp>
          <p:cxnSp>
            <p:nvCxnSpPr>
              <p:cNvPr id="50" name="Straight Connector 29"/>
              <p:cNvCxnSpPr/>
              <p:nvPr/>
            </p:nvCxnSpPr>
            <p:spPr>
              <a:xfrm>
                <a:off x="6524625" y="2386305"/>
                <a:ext cx="0" cy="9144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Group 44"/>
          <p:cNvGrpSpPr/>
          <p:nvPr/>
        </p:nvGrpSpPr>
        <p:grpSpPr>
          <a:xfrm>
            <a:off x="3929058" y="5214950"/>
            <a:ext cx="3929090" cy="1357322"/>
            <a:chOff x="6673819" y="2564308"/>
            <a:chExt cx="4918106" cy="1326407"/>
          </a:xfrm>
        </p:grpSpPr>
        <p:sp>
          <p:nvSpPr>
            <p:cNvPr id="63" name="Right Arrow 30"/>
            <p:cNvSpPr/>
            <p:nvPr/>
          </p:nvSpPr>
          <p:spPr>
            <a:xfrm>
              <a:off x="6673819" y="2564308"/>
              <a:ext cx="4918106" cy="842494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673819" y="2798815"/>
              <a:ext cx="44942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1 – 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Φ</a:t>
              </a:r>
              <a:r>
                <a:rPr lang="fr-FR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    +   </a:t>
              </a:r>
              <a:r>
                <a:rPr lang="el-GR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Φ</a:t>
              </a:r>
              <a:r>
                <a:rPr lang="fr-FR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 * (1 – p) * </a:t>
              </a:r>
              <a:r>
                <a:rPr lang="fr-FR" b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(1 – p</a:t>
              </a:r>
              <a:r>
                <a:rPr lang="fr-FR" b="1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) * </a:t>
              </a:r>
              <a:r>
                <a:rPr lang="fr-FR" b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(1 – p)</a:t>
              </a:r>
            </a:p>
          </p:txBody>
        </p:sp>
        <p:sp>
          <p:nvSpPr>
            <p:cNvPr id="65" name="Right Brace 35"/>
            <p:cNvSpPr/>
            <p:nvPr/>
          </p:nvSpPr>
          <p:spPr>
            <a:xfrm rot="5400000">
              <a:off x="7194897" y="3040859"/>
              <a:ext cx="254006" cy="685796"/>
            </a:xfrm>
            <a:prstGeom prst="rightBrace">
              <a:avLst>
                <a:gd name="adj1" fmla="val 30257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ight Brace 36"/>
            <p:cNvSpPr/>
            <p:nvPr/>
          </p:nvSpPr>
          <p:spPr>
            <a:xfrm rot="5400000">
              <a:off x="9315812" y="2044272"/>
              <a:ext cx="254006" cy="2678969"/>
            </a:xfrm>
            <a:prstGeom prst="rightBrace">
              <a:avLst>
                <a:gd name="adj1" fmla="val 30257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998734" y="3521383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M</a:t>
              </a:r>
              <a:r>
                <a:rPr lang="fr-FR" dirty="0" smtClean="0"/>
                <a:t>ort</a:t>
              </a:r>
              <a:endParaRPr lang="fr-FR" dirty="0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723015" y="3521383"/>
              <a:ext cx="441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ou</a:t>
              </a:r>
              <a:endParaRPr lang="fr-FR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8274609" y="3521383"/>
              <a:ext cx="26811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smtClean="0"/>
                <a:t>Vivant, mais jamais revu</a:t>
              </a:r>
              <a:endParaRPr lang="fr-FR" dirty="0"/>
            </a:p>
          </p:txBody>
        </p:sp>
      </p:grp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Introduction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7"/>
            <a:ext cx="7859216" cy="2736304"/>
          </a:xfrm>
        </p:spPr>
        <p:txBody>
          <a:bodyPr>
            <a:normAutofit/>
          </a:bodyPr>
          <a:lstStyle/>
          <a:p>
            <a:pPr algn="just"/>
            <a:r>
              <a:rPr lang="fr-FR" sz="2200" dirty="0" smtClean="0"/>
              <a:t>Programme initié en 2007 afin de comprendre la dynamique de population du gravelot à collier interrompu en Normandie. </a:t>
            </a:r>
          </a:p>
          <a:p>
            <a:pPr algn="just"/>
            <a:r>
              <a:rPr lang="fr-FR" sz="2200" dirty="0" smtClean="0"/>
              <a:t>Dépose du programme personnel auprès du CRBPO, </a:t>
            </a:r>
            <a:r>
              <a:rPr lang="fr-FR" sz="2200" dirty="0" err="1" smtClean="0"/>
              <a:t>Wader</a:t>
            </a:r>
            <a:r>
              <a:rPr lang="fr-FR" sz="2200" dirty="0" smtClean="0"/>
              <a:t> </a:t>
            </a:r>
            <a:r>
              <a:rPr lang="fr-FR" sz="2200" dirty="0" err="1" smtClean="0"/>
              <a:t>Study</a:t>
            </a:r>
            <a:r>
              <a:rPr lang="fr-FR" sz="2200" dirty="0" smtClean="0"/>
              <a:t> Group (WSG). Bagueurs associés : Ludivine </a:t>
            </a:r>
            <a:r>
              <a:rPr lang="fr-FR" sz="2200" dirty="0" err="1" smtClean="0"/>
              <a:t>Gabet</a:t>
            </a:r>
            <a:r>
              <a:rPr lang="fr-FR" sz="2200" dirty="0" smtClean="0"/>
              <a:t>, Benoît </a:t>
            </a:r>
            <a:r>
              <a:rPr lang="fr-FR" sz="2200" dirty="0" err="1" smtClean="0"/>
              <a:t>Lecaplain</a:t>
            </a:r>
            <a:r>
              <a:rPr lang="fr-FR" sz="2200" dirty="0" smtClean="0"/>
              <a:t>, David </a:t>
            </a:r>
            <a:r>
              <a:rPr lang="fr-FR" sz="2200" dirty="0" err="1" smtClean="0"/>
              <a:t>Vigour</a:t>
            </a:r>
            <a:r>
              <a:rPr lang="fr-FR" sz="2200" dirty="0" smtClean="0"/>
              <a:t> et Franck Salmon.</a:t>
            </a:r>
          </a:p>
          <a:p>
            <a:pPr algn="just"/>
            <a:r>
              <a:rPr lang="fr-FR" sz="2200" dirty="0" smtClean="0"/>
              <a:t>Code numérique sur une bague + bague colorée</a:t>
            </a:r>
          </a:p>
        </p:txBody>
      </p:sp>
      <p:pic>
        <p:nvPicPr>
          <p:cNvPr id="3074" name="Picture 2" descr="C:\Documents and Settings\Propriétaire\Bureau\IMG_1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89405"/>
            <a:ext cx="3580049" cy="247880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e 13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9" name="Rectangle 8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0" name="Espace réservé du contenu 9" descr="logo_PRAGCI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2050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7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259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84" y="214290"/>
            <a:ext cx="4706137" cy="699865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Résultats : détection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2984"/>
            <a:ext cx="6357982" cy="43200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00826" y="1869162"/>
            <a:ext cx="23931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   Effort  </a:t>
            </a:r>
            <a:r>
              <a:rPr lang="fr-FR" b="1" dirty="0" smtClean="0">
                <a:sym typeface="Wingdings" panose="05000000000000000000" pitchFamily="2" charset="2"/>
              </a:rPr>
              <a:t></a:t>
            </a:r>
            <a:r>
              <a:rPr lang="fr-FR" b="1" dirty="0" smtClean="0"/>
              <a:t>  détection</a:t>
            </a:r>
          </a:p>
          <a:p>
            <a:endParaRPr lang="fr-FR" dirty="0"/>
          </a:p>
          <a:p>
            <a:r>
              <a:rPr lang="fr-FR" dirty="0" smtClean="0"/>
              <a:t>200 suivis </a:t>
            </a:r>
            <a:r>
              <a:rPr lang="fr-FR" dirty="0" smtClean="0">
                <a:sym typeface="Wingdings" panose="05000000000000000000" pitchFamily="2" charset="2"/>
              </a:rPr>
              <a:t> p = 63 %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250 suivis </a:t>
            </a:r>
            <a:r>
              <a:rPr lang="fr-FR" dirty="0">
                <a:sym typeface="Wingdings" panose="05000000000000000000" pitchFamily="2" charset="2"/>
              </a:rPr>
              <a:t> p = </a:t>
            </a:r>
            <a:r>
              <a:rPr lang="fr-FR" dirty="0" smtClean="0">
                <a:sym typeface="Wingdings" panose="05000000000000000000" pitchFamily="2" charset="2"/>
              </a:rPr>
              <a:t>72 %</a:t>
            </a:r>
          </a:p>
          <a:p>
            <a:endParaRPr lang="fr-FR" dirty="0" smtClean="0">
              <a:sym typeface="Wingdings" panose="05000000000000000000" pitchFamily="2" charset="2"/>
            </a:endParaRPr>
          </a:p>
          <a:p>
            <a:r>
              <a:rPr lang="fr-FR" dirty="0" smtClean="0"/>
              <a:t>300 suivis </a:t>
            </a:r>
            <a:r>
              <a:rPr lang="fr-FR" dirty="0">
                <a:sym typeface="Wingdings" panose="05000000000000000000" pitchFamily="2" charset="2"/>
              </a:rPr>
              <a:t> p = </a:t>
            </a:r>
            <a:r>
              <a:rPr lang="fr-FR" dirty="0" smtClean="0">
                <a:sym typeface="Wingdings" panose="05000000000000000000" pitchFamily="2" charset="2"/>
              </a:rPr>
              <a:t>80 %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détection varie clairement avec l’effort de suivi</a:t>
            </a:r>
          </a:p>
          <a:p>
            <a:r>
              <a:rPr lang="fr-FR" dirty="0" smtClean="0"/>
              <a:t>Effort = nb total de suivis effectués sur la saison mai – août </a:t>
            </a:r>
            <a:endParaRPr lang="en-US" dirty="0" smtClean="0"/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643438" y="785794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T. </a:t>
            </a:r>
            <a:r>
              <a:rPr lang="fr-FR" sz="1400" dirty="0" err="1" smtClean="0"/>
              <a:t>Chambert</a:t>
            </a:r>
            <a:r>
              <a:rPr lang="fr-FR" sz="1400" dirty="0" smtClean="0"/>
              <a:t> / Calao</a:t>
            </a:r>
            <a:endParaRPr lang="fr-FR" sz="140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1026" name="Picture 2" descr="C:\Users\Gonm\Desktop\sin-título-477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539292"/>
            <a:ext cx="3000364" cy="1843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5078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422" y="0"/>
            <a:ext cx="3991762" cy="82369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chemeClr val="accent3">
                    <a:lumMod val="75000"/>
                  </a:schemeClr>
                </a:solidFill>
              </a:rPr>
              <a:t>Résultats: survie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214422"/>
            <a:ext cx="3520951" cy="270843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182880"/>
            <a:r>
              <a:rPr lang="fr-FR" sz="1700" b="1" dirty="0" smtClean="0"/>
              <a:t>Survie annuelle moyenne</a:t>
            </a:r>
          </a:p>
          <a:p>
            <a:pPr marL="182880"/>
            <a:endParaRPr lang="fr-FR" sz="1700" dirty="0" smtClean="0"/>
          </a:p>
          <a:p>
            <a:pPr marL="182880"/>
            <a:endParaRPr lang="fr-FR" sz="1700" dirty="0"/>
          </a:p>
          <a:p>
            <a:pPr marL="182880"/>
            <a:r>
              <a:rPr lang="fr-FR" sz="1700" dirty="0" smtClean="0"/>
              <a:t>Adultes : </a:t>
            </a:r>
            <a:r>
              <a:rPr lang="fr-FR" sz="1700" b="1" dirty="0"/>
              <a:t>0,85 </a:t>
            </a:r>
            <a:r>
              <a:rPr lang="fr-FR" sz="1700" dirty="0" smtClean="0"/>
              <a:t/>
            </a:r>
            <a:br>
              <a:rPr lang="fr-FR" sz="1700" dirty="0" smtClean="0"/>
            </a:br>
            <a:r>
              <a:rPr lang="fr-FR" sz="1700" dirty="0" smtClean="0"/>
              <a:t>	[</a:t>
            </a:r>
            <a:r>
              <a:rPr lang="fr-FR" sz="1700" dirty="0"/>
              <a:t>0,82 ; </a:t>
            </a:r>
            <a:r>
              <a:rPr lang="fr-FR" sz="1700" dirty="0" smtClean="0"/>
              <a:t>0,88]</a:t>
            </a:r>
          </a:p>
          <a:p>
            <a:pPr marL="182880"/>
            <a:endParaRPr lang="fr-FR" sz="1700" dirty="0" smtClean="0"/>
          </a:p>
          <a:p>
            <a:pPr marL="182880"/>
            <a:endParaRPr lang="fr-FR" sz="1700" dirty="0"/>
          </a:p>
          <a:p>
            <a:pPr marL="182880"/>
            <a:r>
              <a:rPr lang="fr-FR" sz="1700" dirty="0"/>
              <a:t>Juvéniles</a:t>
            </a:r>
            <a:r>
              <a:rPr lang="fr-FR" sz="1700" dirty="0" smtClean="0"/>
              <a:t>: </a:t>
            </a:r>
            <a:r>
              <a:rPr lang="fr-FR" sz="1700" b="1" dirty="0" smtClean="0"/>
              <a:t>0,40</a:t>
            </a:r>
            <a:r>
              <a:rPr lang="fr-FR" sz="1700" dirty="0" smtClean="0"/>
              <a:t> </a:t>
            </a:r>
            <a:r>
              <a:rPr lang="fr-FR" sz="1700" dirty="0"/>
              <a:t/>
            </a:r>
            <a:br>
              <a:rPr lang="fr-FR" sz="1700" dirty="0"/>
            </a:br>
            <a:r>
              <a:rPr lang="fr-FR" sz="1700" dirty="0"/>
              <a:t>	[</a:t>
            </a:r>
            <a:r>
              <a:rPr lang="fr-FR" sz="1700" dirty="0" smtClean="0"/>
              <a:t>0,37</a:t>
            </a:r>
            <a:r>
              <a:rPr lang="fr-FR" sz="1700" dirty="0"/>
              <a:t> ; </a:t>
            </a:r>
            <a:r>
              <a:rPr lang="fr-FR" sz="1700" dirty="0" smtClean="0"/>
              <a:t>0,47]</a:t>
            </a:r>
            <a:endParaRPr lang="en-US" sz="1700" dirty="0"/>
          </a:p>
          <a:p>
            <a:pPr marL="182880"/>
            <a:endParaRPr lang="en-US" sz="17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934" y="1857364"/>
            <a:ext cx="4894204" cy="35335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23578" y="1142984"/>
            <a:ext cx="482042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fr-FR" sz="1600" dirty="0" smtClean="0"/>
              <a:t>Survie Adulte : tendance à la hausse entre 2008 et 2019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(+18 % en 11 ans)</a:t>
            </a:r>
          </a:p>
        </p:txBody>
      </p:sp>
      <p:pic>
        <p:nvPicPr>
          <p:cNvPr id="6" name="Picture 2" descr="C:\Sauvegarde\Documents and Settings\Propriétaire\Mes documents\Mes images\Photos gravelots\Power shot 2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05743"/>
            <a:ext cx="2362983" cy="1772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500430" y="5357826"/>
            <a:ext cx="5643570" cy="150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Survie adulte: le paramètre clé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kumimoji="0" lang="fr-FR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0.85 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  population stable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kumimoji="0" lang="fr-FR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0.80 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  déclin de ~5% par an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071934" y="714356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</a:t>
            </a:r>
            <a:r>
              <a:rPr lang="fr-FR" sz="1400" dirty="0" err="1" smtClean="0"/>
              <a:t>T.Chambert</a:t>
            </a:r>
            <a:r>
              <a:rPr lang="fr-FR" sz="1400" dirty="0" smtClean="0"/>
              <a:t> / Calao</a:t>
            </a:r>
            <a:endParaRPr lang="fr-FR" sz="1400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634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0"/>
            <a:ext cx="6329378" cy="108266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chemeClr val="accent3">
                    <a:lumMod val="75000"/>
                  </a:schemeClr>
                </a:solidFill>
              </a:rPr>
              <a:t>Tests de puissance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714480" y="1071546"/>
          <a:ext cx="6182876" cy="4991100"/>
        </p:xfrm>
        <a:graphic>
          <a:graphicData uri="http://schemas.openxmlformats.org/drawingml/2006/table">
            <a:tbl>
              <a:tblPr firstRow="1" firstCol="1" bandRow="1"/>
              <a:tblGrid>
                <a:gridCol w="691138"/>
                <a:gridCol w="691138"/>
                <a:gridCol w="480060"/>
                <a:gridCol w="480060"/>
                <a:gridCol w="480060"/>
                <a:gridCol w="480060"/>
                <a:gridCol w="480060"/>
                <a:gridCol w="480060"/>
                <a:gridCol w="480060"/>
                <a:gridCol w="480060"/>
                <a:gridCol w="480060"/>
                <a:gridCol w="480060"/>
              </a:tblGrid>
              <a:tr h="5104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Nombre d'oiseaux bagués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Nombre de suivis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Puissance statistique à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0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an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ans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59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BC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AF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CD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9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C0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8C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B3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CD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8B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AD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ACF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AA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B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A6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C4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94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BD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91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BF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B0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A1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8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A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9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0C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  <a:tr h="2835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9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C7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957" marR="239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1285852" y="2143116"/>
            <a:ext cx="428625" cy="2667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2844" y="1643050"/>
            <a:ext cx="1328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situation actuelle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72711" y="142852"/>
            <a:ext cx="37712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/>
              <a:t>Détecter une baisse de survie adulte de 5%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357158" y="5934670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ym typeface="Wingdings" panose="05000000000000000000" pitchFamily="2" charset="2"/>
              </a:rPr>
              <a:t>Suivi CMR : 2 variables </a:t>
            </a:r>
          </a:p>
          <a:p>
            <a:pPr lvl="1"/>
            <a:r>
              <a:rPr lang="fr-FR" dirty="0" smtClean="0"/>
              <a:t>Nombre d’oiseaux bagués chaque année</a:t>
            </a:r>
          </a:p>
          <a:p>
            <a:pPr lvl="1"/>
            <a:r>
              <a:rPr lang="fr-FR" dirty="0" smtClean="0"/>
              <a:t>Nombre de suivis réalisés (entre mai et août)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572000" y="714356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</a:t>
            </a:r>
            <a:r>
              <a:rPr lang="fr-FR" sz="1400" dirty="0" err="1" smtClean="0"/>
              <a:t>T.Chambert</a:t>
            </a:r>
            <a:r>
              <a:rPr lang="fr-FR" sz="1400" dirty="0" smtClean="0"/>
              <a:t> / Calao</a:t>
            </a:r>
            <a:endParaRPr lang="fr-FR" sz="1400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50765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939784"/>
          </a:xfrm>
        </p:spPr>
        <p:txBody>
          <a:bodyPr/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Recommandations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00108"/>
            <a:ext cx="7929618" cy="42386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b="1" u="sng" dirty="0" smtClean="0"/>
              <a:t>Baguage / suivi CMR</a:t>
            </a:r>
          </a:p>
          <a:p>
            <a:r>
              <a:rPr lang="fr-FR" dirty="0" smtClean="0"/>
              <a:t>Méthode la plus fiable</a:t>
            </a:r>
            <a:endParaRPr lang="en-US" dirty="0" smtClean="0"/>
          </a:p>
          <a:p>
            <a:r>
              <a:rPr lang="fr-FR" dirty="0" smtClean="0"/>
              <a:t>Mais « coûteuse » </a:t>
            </a:r>
          </a:p>
          <a:p>
            <a:endParaRPr lang="fr-FR" dirty="0" smtClean="0"/>
          </a:p>
          <a:p>
            <a:pPr marL="0" indent="0">
              <a:buNone/>
            </a:pPr>
            <a:r>
              <a:rPr lang="fr-FR" b="1" u="sng" dirty="0" smtClean="0"/>
              <a:t>Protocole:</a:t>
            </a:r>
          </a:p>
          <a:p>
            <a:pPr>
              <a:spcBef>
                <a:spcPts val="1200"/>
              </a:spcBef>
            </a:pPr>
            <a:r>
              <a:rPr lang="fr-FR" dirty="0" smtClean="0"/>
              <a:t>Baguer ~50-70 oiseaux chaque année</a:t>
            </a:r>
          </a:p>
          <a:p>
            <a:pPr>
              <a:spcBef>
                <a:spcPts val="1200"/>
              </a:spcBef>
            </a:pPr>
            <a:r>
              <a:rPr lang="fr-FR" dirty="0" smtClean="0"/>
              <a:t>Augmenter la couverture spatiale : cibler </a:t>
            </a:r>
            <a:r>
              <a:rPr lang="fr-FR" b="1" dirty="0" smtClean="0"/>
              <a:t>~40-50 sites</a:t>
            </a:r>
          </a:p>
          <a:p>
            <a:pPr>
              <a:spcBef>
                <a:spcPts val="1200"/>
              </a:spcBef>
            </a:pPr>
            <a:r>
              <a:rPr lang="fr-FR" dirty="0" smtClean="0"/>
              <a:t>Faire </a:t>
            </a:r>
            <a:r>
              <a:rPr lang="fr-FR" b="1" dirty="0"/>
              <a:t>3-4 suivis par </a:t>
            </a:r>
            <a:r>
              <a:rPr lang="fr-FR" b="1" dirty="0" smtClean="0"/>
              <a:t>site </a:t>
            </a:r>
            <a:r>
              <a:rPr lang="fr-FR" dirty="0" smtClean="0"/>
              <a:t>(en moyenne)</a:t>
            </a:r>
          </a:p>
          <a:p>
            <a:pPr lvl="1">
              <a:spcBef>
                <a:spcPts val="1200"/>
              </a:spcBef>
            </a:pPr>
            <a:r>
              <a:rPr lang="fr-FR" dirty="0"/>
              <a:t>2-3 suivis sur les sites peu fréquentés </a:t>
            </a:r>
            <a:endParaRPr lang="fr-FR" dirty="0" smtClean="0"/>
          </a:p>
          <a:p>
            <a:pPr lvl="1">
              <a:spcBef>
                <a:spcPts val="1200"/>
              </a:spcBef>
            </a:pPr>
            <a:r>
              <a:rPr lang="fr-FR" dirty="0" smtClean="0"/>
              <a:t>5-6 </a:t>
            </a:r>
            <a:r>
              <a:rPr lang="fr-FR" dirty="0"/>
              <a:t>suivis sur les sites plus fréquentés</a:t>
            </a:r>
            <a:endParaRPr lang="fr-FR" dirty="0" smtClean="0"/>
          </a:p>
          <a:p>
            <a:pPr>
              <a:spcBef>
                <a:spcPts val="1200"/>
              </a:spcBef>
            </a:pPr>
            <a:r>
              <a:rPr lang="fr-FR" dirty="0" smtClean="0"/>
              <a:t>Répartir les suivis entre </a:t>
            </a:r>
            <a:r>
              <a:rPr lang="fr-FR" b="1" dirty="0" smtClean="0"/>
              <a:t>Mai et Août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10023563"/>
              </p:ext>
            </p:extLst>
          </p:nvPr>
        </p:nvGraphicFramePr>
        <p:xfrm>
          <a:off x="5320904" y="5019675"/>
          <a:ext cx="3429000" cy="1460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060"/>
                <a:gridCol w="1028700"/>
                <a:gridCol w="960120"/>
                <a:gridCol w="960120"/>
              </a:tblGrid>
              <a:tr h="7239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Nombre d'oiseaux </a:t>
                      </a:r>
                      <a:r>
                        <a:rPr lang="fr-FR" sz="1100" dirty="0" smtClean="0">
                          <a:effectLst/>
                        </a:rPr>
                        <a:t>bagués par 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Nombre total de </a:t>
                      </a:r>
                      <a:r>
                        <a:rPr lang="fr-FR" sz="1100" dirty="0" smtClean="0">
                          <a:effectLst/>
                        </a:rPr>
                        <a:t>suivis par 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Nombre de </a:t>
                      </a:r>
                      <a:r>
                        <a:rPr lang="fr-FR" sz="1100" dirty="0" smtClean="0">
                          <a:effectLst/>
                        </a:rPr>
                        <a:t>sites suivis par 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245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Moy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78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</a:rPr>
                        <a:t>169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</a:rPr>
                        <a:t>27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245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Min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dirty="0">
                          <a:effectLst/>
                        </a:rPr>
                        <a:t>26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dirty="0">
                          <a:effectLst/>
                        </a:rPr>
                        <a:t>45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dirty="0">
                          <a:effectLst/>
                        </a:rPr>
                        <a:t>11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245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effectLst/>
                        </a:rPr>
                        <a:t>Max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dirty="0">
                          <a:effectLst/>
                        </a:rPr>
                        <a:t>200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dirty="0">
                          <a:effectLst/>
                        </a:rPr>
                        <a:t>270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 b="0" dirty="0">
                          <a:effectLst/>
                        </a:rPr>
                        <a:t>48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52729" y="4634985"/>
            <a:ext cx="11320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/>
              <a:t>Depuis 2008 </a:t>
            </a:r>
            <a:endParaRPr lang="en-US" sz="1400" dirty="0"/>
          </a:p>
        </p:txBody>
      </p:sp>
      <p:pic>
        <p:nvPicPr>
          <p:cNvPr id="38914" name="Picture 2" descr="C:\Users\Gonm\Desktop\20210806_115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49956" y="465225"/>
            <a:ext cx="2716417" cy="2071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0506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Méthode: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simulations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3"/>
            <a:ext cx="8786874" cy="4929222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Cycle de vie </a:t>
            </a:r>
            <a:r>
              <a:rPr lang="fr-FR" dirty="0" smtClean="0">
                <a:sym typeface="Wingdings" panose="05000000000000000000" pitchFamily="2" charset="2"/>
              </a:rPr>
              <a:t> </a:t>
            </a:r>
            <a:r>
              <a:rPr lang="fr-FR" dirty="0" smtClean="0"/>
              <a:t>Projections démographiques sur 50 ans</a:t>
            </a:r>
          </a:p>
          <a:p>
            <a:r>
              <a:rPr lang="fr-FR" dirty="0" smtClean="0"/>
              <a:t>Scénarios de gestion : on varie le % de nids protégés</a:t>
            </a:r>
          </a:p>
          <a:p>
            <a:endParaRPr lang="fr-FR" dirty="0" smtClean="0"/>
          </a:p>
          <a:p>
            <a:pPr marL="0" indent="0">
              <a:buNone/>
            </a:pPr>
            <a:r>
              <a:rPr lang="fr-FR" b="1" dirty="0" smtClean="0"/>
              <a:t>Prise en compte de :</a:t>
            </a:r>
          </a:p>
          <a:p>
            <a:r>
              <a:rPr lang="fr-FR" dirty="0" smtClean="0"/>
              <a:t>Stochasticité démographique</a:t>
            </a:r>
          </a:p>
          <a:p>
            <a:r>
              <a:rPr lang="fr-FR" dirty="0" smtClean="0"/>
              <a:t>Stochasticité environnementale</a:t>
            </a:r>
          </a:p>
          <a:p>
            <a:r>
              <a:rPr lang="fr-FR" dirty="0"/>
              <a:t>Incertitude sur les valeurs paramètres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 smtClean="0"/>
              <a:t>Résultats obtenus:</a:t>
            </a:r>
          </a:p>
          <a:p>
            <a:r>
              <a:rPr lang="fr-FR" dirty="0" smtClean="0"/>
              <a:t>Taux de croissance (</a:t>
            </a:r>
            <a:r>
              <a:rPr lang="el-GR" sz="1800" dirty="0" smtClean="0">
                <a:latin typeface="Calibri" panose="020F0502020204030204" pitchFamily="34" charset="0"/>
              </a:rPr>
              <a:t>λ</a:t>
            </a:r>
            <a:r>
              <a:rPr lang="fr-FR" dirty="0" smtClean="0"/>
              <a:t>)</a:t>
            </a:r>
            <a:r>
              <a:rPr lang="fr-FR" dirty="0"/>
              <a:t> </a:t>
            </a:r>
            <a:r>
              <a:rPr lang="fr-FR" dirty="0" smtClean="0"/>
              <a:t>moyen : </a:t>
            </a:r>
            <a:r>
              <a:rPr lang="el-GR" sz="1800" dirty="0" smtClean="0">
                <a:latin typeface="Calibri" panose="020F0502020204030204" pitchFamily="34" charset="0"/>
              </a:rPr>
              <a:t>λ</a:t>
            </a:r>
            <a:r>
              <a:rPr lang="fr-FR" dirty="0" smtClean="0"/>
              <a:t> = 1 </a:t>
            </a:r>
            <a:r>
              <a:rPr lang="fr-FR" dirty="0" smtClean="0">
                <a:sym typeface="Wingdings" panose="05000000000000000000" pitchFamily="2" charset="2"/>
              </a:rPr>
              <a:t> population stable</a:t>
            </a:r>
          </a:p>
          <a:p>
            <a:pPr lvl="0"/>
            <a:r>
              <a:rPr lang="fr-FR" dirty="0"/>
              <a:t>Probabilité d’extinction </a:t>
            </a:r>
            <a:r>
              <a:rPr lang="fr-FR" dirty="0" smtClean="0"/>
              <a:t>au bout de </a:t>
            </a:r>
            <a:r>
              <a:rPr lang="fr-FR" dirty="0"/>
              <a:t>50 </a:t>
            </a:r>
            <a:r>
              <a:rPr lang="fr-FR" dirty="0" smtClean="0"/>
              <a:t>ans</a:t>
            </a:r>
            <a:endParaRPr lang="en-US" dirty="0"/>
          </a:p>
          <a:p>
            <a:pPr lvl="0"/>
            <a:r>
              <a:rPr lang="fr-FR" dirty="0"/>
              <a:t>Taille de la population </a:t>
            </a:r>
            <a:r>
              <a:rPr lang="fr-FR" dirty="0" smtClean="0"/>
              <a:t>au </a:t>
            </a:r>
            <a:r>
              <a:rPr lang="fr-FR" dirty="0"/>
              <a:t>bout de 25 </a:t>
            </a:r>
            <a:r>
              <a:rPr lang="fr-FR" dirty="0" smtClean="0"/>
              <a:t>et </a:t>
            </a:r>
            <a:r>
              <a:rPr lang="fr-FR" dirty="0"/>
              <a:t>50 </a:t>
            </a:r>
            <a:r>
              <a:rPr lang="fr-FR" dirty="0" smtClean="0"/>
              <a:t>ans</a:t>
            </a:r>
            <a:endParaRPr lang="en-US" dirty="0"/>
          </a:p>
        </p:txBody>
      </p:sp>
      <p:pic>
        <p:nvPicPr>
          <p:cNvPr id="39938" name="Picture 2" descr="C:\Users\Gonm\Desktop\20190607_1149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 flipH="1">
            <a:off x="6421754" y="1865000"/>
            <a:ext cx="2918595" cy="2188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01380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011222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B050"/>
                </a:solidFill>
              </a:rPr>
              <a:t>Comparaison de scénarios de </a:t>
            </a:r>
            <a:r>
              <a:rPr lang="fr-FR" dirty="0" smtClean="0">
                <a:solidFill>
                  <a:srgbClr val="00B050"/>
                </a:solidFill>
              </a:rPr>
              <a:t>gestion</a:t>
            </a:r>
            <a:endParaRPr lang="en-US" dirty="0">
              <a:solidFill>
                <a:srgbClr val="00B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85413538"/>
              </p:ext>
            </p:extLst>
          </p:nvPr>
        </p:nvGraphicFramePr>
        <p:xfrm>
          <a:off x="428596" y="1500174"/>
          <a:ext cx="8501122" cy="4929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4935"/>
                <a:gridCol w="1595327"/>
                <a:gridCol w="1529765"/>
                <a:gridCol w="2032401"/>
                <a:gridCol w="1988694"/>
              </a:tblGrid>
              <a:tr h="11662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Proportion de nids protégés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Taux de </a:t>
                      </a:r>
                      <a:r>
                        <a:rPr lang="fr-FR" sz="1300" dirty="0" smtClean="0">
                          <a:effectLst/>
                        </a:rPr>
                        <a:t>Croissance</a:t>
                      </a:r>
                      <a:br>
                        <a:rPr lang="fr-FR" sz="1300" dirty="0" smtClean="0">
                          <a:effectLst/>
                        </a:rPr>
                      </a:br>
                      <a:r>
                        <a:rPr lang="fr-FR" sz="1300" dirty="0" smtClean="0">
                          <a:effectLst/>
                        </a:rPr>
                        <a:t>(</a:t>
                      </a: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lang="fr-FR" sz="1300" dirty="0" smtClean="0">
                          <a:effectLst/>
                        </a:rPr>
                        <a:t>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Probabilité </a:t>
                      </a:r>
                      <a:r>
                        <a:rPr lang="fr-FR" sz="1300" dirty="0" smtClean="0">
                          <a:effectLst/>
                        </a:rPr>
                        <a:t>d’Extinction </a:t>
                      </a:r>
                      <a:br>
                        <a:rPr lang="fr-FR" sz="1300" dirty="0" smtClean="0">
                          <a:effectLst/>
                        </a:rPr>
                      </a:br>
                      <a:r>
                        <a:rPr lang="fr-FR" sz="1300" dirty="0" smtClean="0">
                          <a:effectLst/>
                        </a:rPr>
                        <a:t>à </a:t>
                      </a:r>
                      <a:r>
                        <a:rPr lang="fr-FR" sz="1300" dirty="0">
                          <a:effectLst/>
                        </a:rPr>
                        <a:t>50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Taille de la population (adultes) </a:t>
                      </a:r>
                      <a:r>
                        <a:rPr lang="fr-FR" sz="1300" dirty="0" smtClean="0">
                          <a:effectLst/>
                        </a:rPr>
                        <a:t>dans </a:t>
                      </a:r>
                      <a:r>
                        <a:rPr lang="fr-FR" sz="1300" dirty="0">
                          <a:effectLst/>
                        </a:rPr>
                        <a:t>25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Taille de la population (adultes) </a:t>
                      </a:r>
                      <a:r>
                        <a:rPr lang="fr-FR" sz="1300" dirty="0" smtClean="0">
                          <a:effectLst/>
                        </a:rPr>
                        <a:t>dans </a:t>
                      </a:r>
                      <a:r>
                        <a:rPr lang="fr-FR" sz="1300" dirty="0">
                          <a:effectLst/>
                        </a:rPr>
                        <a:t>50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0,972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1,9%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151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148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0,980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1,4%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180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193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20%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0,988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0,8%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212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244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30%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0,997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0,4%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260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323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</a:rPr>
                        <a:t>31%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</a:rPr>
                        <a:t>0,997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</a:rPr>
                        <a:t>0,4%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</a:rPr>
                        <a:t>261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</a:rPr>
                        <a:t>327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40%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1,002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0,2%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299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382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50%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1,012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0,1%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362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478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60%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1,020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424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560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70%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1,030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507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650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80%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1,035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541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684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90%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1,045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609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743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13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100%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1,053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0,0%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663</a:t>
                      </a:r>
                      <a:endParaRPr lang="en-US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798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58" y="1142984"/>
            <a:ext cx="4541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Avec une survie à 0,85 (moy. actuelle) 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6657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86800" cy="1143000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00B050"/>
                </a:solidFill>
              </a:rPr>
              <a:t>Comparaison de scénarios de </a:t>
            </a:r>
            <a:r>
              <a:rPr lang="fr-FR" sz="4000" dirty="0" smtClean="0">
                <a:solidFill>
                  <a:srgbClr val="00B050"/>
                </a:solidFill>
              </a:rPr>
              <a:t>gestion</a:t>
            </a:r>
            <a:endParaRPr lang="en-US" sz="4000" dirty="0">
              <a:solidFill>
                <a:srgbClr val="00B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30964044"/>
              </p:ext>
            </p:extLst>
          </p:nvPr>
        </p:nvGraphicFramePr>
        <p:xfrm>
          <a:off x="285720" y="1643050"/>
          <a:ext cx="8715435" cy="4857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9093"/>
                <a:gridCol w="1635545"/>
                <a:gridCol w="1568330"/>
                <a:gridCol w="2083638"/>
                <a:gridCol w="2038829"/>
              </a:tblGrid>
              <a:tr h="11493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Proportion de nids protégés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Taux de </a:t>
                      </a:r>
                      <a:r>
                        <a:rPr lang="fr-FR" sz="1300" dirty="0" smtClean="0">
                          <a:effectLst/>
                        </a:rPr>
                        <a:t>Croissance</a:t>
                      </a:r>
                      <a:br>
                        <a:rPr lang="fr-FR" sz="1300" dirty="0" smtClean="0">
                          <a:effectLst/>
                        </a:rPr>
                      </a:br>
                      <a:r>
                        <a:rPr lang="fr-FR" sz="1300" dirty="0" smtClean="0">
                          <a:effectLst/>
                        </a:rPr>
                        <a:t>(</a:t>
                      </a: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lang="fr-FR" sz="1300" dirty="0" smtClean="0">
                          <a:effectLst/>
                        </a:rPr>
                        <a:t>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Probabilité </a:t>
                      </a:r>
                      <a:r>
                        <a:rPr lang="fr-FR" sz="1300" dirty="0" smtClean="0">
                          <a:effectLst/>
                        </a:rPr>
                        <a:t>d’Extinction </a:t>
                      </a:r>
                      <a:br>
                        <a:rPr lang="fr-FR" sz="1300" dirty="0" smtClean="0">
                          <a:effectLst/>
                        </a:rPr>
                      </a:br>
                      <a:r>
                        <a:rPr lang="fr-FR" sz="1300" dirty="0" smtClean="0">
                          <a:effectLst/>
                        </a:rPr>
                        <a:t>à </a:t>
                      </a:r>
                      <a:r>
                        <a:rPr lang="fr-FR" sz="1300" dirty="0">
                          <a:effectLst/>
                        </a:rPr>
                        <a:t>50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Taille de la population (adultes) </a:t>
                      </a:r>
                      <a:r>
                        <a:rPr lang="fr-FR" sz="1300" dirty="0" smtClean="0">
                          <a:effectLst/>
                        </a:rPr>
                        <a:t>dans </a:t>
                      </a:r>
                      <a:r>
                        <a:rPr lang="fr-FR" sz="1300" dirty="0">
                          <a:effectLst/>
                        </a:rPr>
                        <a:t>25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Taille de la population (adultes) </a:t>
                      </a:r>
                      <a:r>
                        <a:rPr lang="fr-FR" sz="1300" dirty="0" smtClean="0">
                          <a:effectLst/>
                        </a:rPr>
                        <a:t>dans </a:t>
                      </a:r>
                      <a:r>
                        <a:rPr lang="fr-FR" sz="1300" dirty="0">
                          <a:effectLst/>
                        </a:rPr>
                        <a:t>50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0,897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60,4%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0,901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57,4%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0,910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48,7%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0,921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36,6%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0,922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36,5%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0,926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34,3%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0,932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34,0%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0,944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19,1%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0,952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16,5%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0,958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14,6%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0,971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9,0%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30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0,978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8,7%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en-US" sz="13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  <a:endParaRPr lang="en-US" sz="13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85918" y="1214422"/>
            <a:ext cx="452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Avec une survie à </a:t>
            </a:r>
            <a:r>
              <a:rPr lang="fr-FR" b="1" dirty="0" smtClean="0"/>
              <a:t>0,77</a:t>
            </a:r>
            <a:r>
              <a:rPr lang="fr-FR" dirty="0" smtClean="0"/>
              <a:t> (comme en 2008) 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3700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B050"/>
                </a:solidFill>
              </a:rPr>
              <a:t>Effet de la survie adulte</a:t>
            </a:r>
            <a:endParaRPr lang="en-US" sz="4000" dirty="0">
              <a:solidFill>
                <a:srgbClr val="00B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02358962"/>
              </p:ext>
            </p:extLst>
          </p:nvPr>
        </p:nvGraphicFramePr>
        <p:xfrm>
          <a:off x="214281" y="1428739"/>
          <a:ext cx="8643998" cy="5214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7707"/>
                <a:gridCol w="1622139"/>
                <a:gridCol w="1555475"/>
                <a:gridCol w="2066559"/>
                <a:gridCol w="2022118"/>
              </a:tblGrid>
              <a:tr h="1255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 smtClean="0">
                          <a:effectLst/>
                        </a:rPr>
                        <a:t>Survie</a:t>
                      </a:r>
                      <a:r>
                        <a:rPr lang="fr-FR" sz="1300" baseline="0" dirty="0" smtClean="0">
                          <a:effectLst/>
                        </a:rPr>
                        <a:t> </a:t>
                      </a:r>
                      <a:br>
                        <a:rPr lang="fr-FR" sz="1300" baseline="0" dirty="0" smtClean="0">
                          <a:effectLst/>
                        </a:rPr>
                      </a:br>
                      <a:r>
                        <a:rPr lang="fr-FR" sz="1300" baseline="0" dirty="0" smtClean="0">
                          <a:effectLst/>
                        </a:rPr>
                        <a:t>Adulte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Taux de </a:t>
                      </a:r>
                      <a:r>
                        <a:rPr lang="fr-FR" sz="1300" dirty="0" smtClean="0">
                          <a:effectLst/>
                        </a:rPr>
                        <a:t>Croissance</a:t>
                      </a:r>
                      <a:br>
                        <a:rPr lang="fr-FR" sz="1300" dirty="0" smtClean="0">
                          <a:effectLst/>
                        </a:rPr>
                      </a:br>
                      <a:r>
                        <a:rPr lang="fr-FR" sz="1300" dirty="0" smtClean="0">
                          <a:effectLst/>
                        </a:rPr>
                        <a:t>(</a:t>
                      </a: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λ</a:t>
                      </a:r>
                      <a:r>
                        <a:rPr lang="fr-FR" sz="1300" dirty="0" smtClean="0">
                          <a:effectLst/>
                        </a:rPr>
                        <a:t>)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Probabilité </a:t>
                      </a:r>
                      <a:r>
                        <a:rPr lang="fr-FR" sz="1300" dirty="0" smtClean="0">
                          <a:effectLst/>
                        </a:rPr>
                        <a:t>d’Extinction </a:t>
                      </a:r>
                      <a:br>
                        <a:rPr lang="fr-FR" sz="1300" dirty="0" smtClean="0">
                          <a:effectLst/>
                        </a:rPr>
                      </a:br>
                      <a:r>
                        <a:rPr lang="fr-FR" sz="1300" dirty="0" smtClean="0">
                          <a:effectLst/>
                        </a:rPr>
                        <a:t>à </a:t>
                      </a:r>
                      <a:r>
                        <a:rPr lang="fr-FR" sz="1300" dirty="0">
                          <a:effectLst/>
                        </a:rPr>
                        <a:t>50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Taille de la population (adultes) </a:t>
                      </a:r>
                      <a:r>
                        <a:rPr lang="fr-FR" sz="1300" dirty="0" smtClean="0">
                          <a:effectLst/>
                        </a:rPr>
                        <a:t>dans </a:t>
                      </a:r>
                      <a:r>
                        <a:rPr lang="fr-FR" sz="1300" dirty="0">
                          <a:effectLst/>
                        </a:rPr>
                        <a:t>25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</a:rPr>
                        <a:t>Taille de la population (adultes) </a:t>
                      </a:r>
                      <a:r>
                        <a:rPr lang="fr-FR" sz="1300" dirty="0" smtClean="0">
                          <a:effectLst/>
                        </a:rPr>
                        <a:t>dans </a:t>
                      </a:r>
                      <a:r>
                        <a:rPr lang="fr-FR" sz="1300" dirty="0">
                          <a:effectLst/>
                        </a:rPr>
                        <a:t>50 ans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0,75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0,901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60,0%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0,77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0,922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36,5%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0,949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10,1%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0,82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0,969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2,3%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125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0,84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0,990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0,2%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212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250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0,85</a:t>
                      </a:r>
                      <a:endParaRPr lang="en-US" sz="13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0,997</a:t>
                      </a:r>
                      <a:endParaRPr lang="en-US" sz="1300" b="1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0,2%</a:t>
                      </a:r>
                      <a:endParaRPr lang="en-US" sz="1300" b="1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256</a:t>
                      </a:r>
                      <a:endParaRPr lang="en-US" sz="1300" b="1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333</a:t>
                      </a:r>
                      <a:endParaRPr lang="en-US" sz="1300" b="1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0,86</a:t>
                      </a:r>
                      <a:endParaRPr lang="en-US" sz="130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1,010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0,0%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329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446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0,88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1,030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0,0%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491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687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  <a:tr h="439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0,90</a:t>
                      </a:r>
                      <a:endParaRPr lang="en-US" sz="130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1,049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0,0%</a:t>
                      </a:r>
                      <a:endParaRPr lang="en-US" sz="130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676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FR" sz="13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872</a:t>
                      </a:r>
                      <a:endParaRPr lang="en-US" sz="1300" dirty="0">
                        <a:effectLst/>
                        <a:latin typeface="+mj-lt"/>
                      </a:endParaRPr>
                    </a:p>
                  </a:txBody>
                  <a:tcPr marL="7144" marR="7144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00100" y="928670"/>
            <a:ext cx="452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Avec protection de 31% des nids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143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B050"/>
                </a:solidFill>
              </a:rPr>
              <a:t>A retenir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928670"/>
            <a:ext cx="8858312" cy="5357850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Population normande : bon état, taux de croissance de 0,996 à 1,068, risque d’extinction à 50 ans quasi nul (0.2 %).</a:t>
            </a:r>
          </a:p>
          <a:p>
            <a:r>
              <a:rPr lang="fr-FR" dirty="0" smtClean="0"/>
              <a:t>Survie adulte 0,85, survie jeune 0,40.</a:t>
            </a:r>
          </a:p>
          <a:p>
            <a:r>
              <a:rPr lang="fr-FR" dirty="0" smtClean="0"/>
              <a:t>Sans protection des nids (30 %), taux de croissance passe à 0,972 et entraine un déclin de 3 % par an de la population et risque d’extinction de plus de 60 % d’ici 50 ans.</a:t>
            </a:r>
          </a:p>
          <a:p>
            <a:r>
              <a:rPr lang="fr-FR" dirty="0" smtClean="0"/>
              <a:t>Enclos judicieux = productivité à 0,71 poussin/nid soit 50 % de plus qu’un nid non protégé.</a:t>
            </a:r>
          </a:p>
          <a:p>
            <a:r>
              <a:rPr lang="fr-FR" dirty="0" smtClean="0"/>
              <a:t>Population normande stable = 2,69 œufs/nid, 0,49 poussin par nid, 0,30 poussin à l’envol.</a:t>
            </a:r>
          </a:p>
          <a:p>
            <a:r>
              <a:rPr lang="fr-FR" dirty="0" smtClean="0"/>
              <a:t>Le GCI la culture de l’échec : taux succès des nids : 22%, taux éclosion : 18 %, taux d’envol 67 %.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5" name="Rectangle 4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6" name="Espace réservé du contenu 9" descr="logo_PRAGCI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7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Merci à tous et notamment</a:t>
            </a:r>
            <a:br>
              <a:rPr lang="fr-FR" dirty="0" smtClean="0">
                <a:solidFill>
                  <a:srgbClr val="00B050"/>
                </a:solidFill>
              </a:rPr>
            </a:br>
            <a:r>
              <a:rPr lang="fr-FR" dirty="0" smtClean="0">
                <a:solidFill>
                  <a:srgbClr val="00B050"/>
                </a:solidFill>
              </a:rPr>
              <a:t> aux 260 lecteurs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4" name="Picture 2" descr="C:\Sauvegarde\Documents and Settings\Propriétaire\Mes documents\Mes images\Photos gravelots\Power shot 2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1142984"/>
            <a:ext cx="6679891" cy="5007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4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6" name="Rectangle 5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7" name="Espace réservé du contenu 9" descr="logo_PRAGCI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8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pic>
        <p:nvPicPr>
          <p:cNvPr id="40963" name="Picture 3" descr="logoaes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2462" y="71414"/>
            <a:ext cx="6778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 descr="Bloc-marque_MEEDDM-RV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9586" y="1428736"/>
            <a:ext cx="9525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logo-feder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429264"/>
            <a:ext cx="1201737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 18" descr="C:\Documents and Settings\pc\Bureau\Eva\Logos et modèles\REGION BN\Région_Normandie_logo_2016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58148" y="2714620"/>
            <a:ext cx="11239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 19" descr="C:\Users\user\Desktop\Eva\Logos et modèles\EUROPE\4-Logo UE FEADER quadrichromie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58148" y="4000504"/>
            <a:ext cx="11747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E:\TRAVAIL MAISON\COLLOQUE\Photo baguage\Nouveau dossier\pièg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41" y="1086685"/>
            <a:ext cx="6828083" cy="51210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Sauvegarde\Documents and Settings\Propriétaire\Mes documents\Mes images\Photos gravelots\cagenas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82" y="1124253"/>
            <a:ext cx="6884701" cy="5155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Sauvegarde\Documents and Settings\Propriétaire\Mes documents\James GONM\GRAVELOT A COLLIER\gci\cage et oeuf gc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59" y="1086685"/>
            <a:ext cx="6858418" cy="5134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:\TRAVAIL MAISON\COLLOQUE\Photo baguage\Nouveau dossier\Power shot 1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930" y="1096446"/>
            <a:ext cx="6798374" cy="50987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TRAVAIL MAISON\COLLOQUE\Photo baguage\Nouveau dossier\GCI dans nasse 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32" y="1141473"/>
            <a:ext cx="7606460" cy="50709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:\TRAVAIL MAISON\COLLOQUE\Photo baguage\Nouveau dossier\Prise GCI nasse 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86" y="1193811"/>
            <a:ext cx="7440906" cy="49606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E:\TRAVAIL MAISON\COLLOQUE\Photo baguage\Nouveau dossier\GCI Graye 2007 0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31" y="1117735"/>
            <a:ext cx="6715573" cy="5036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:\TRAVAIL MAISON\COLLOQUE\Photo baguage\Nouveau dossier\Power shot 1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157232"/>
            <a:ext cx="6788116" cy="50907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TRAVAIL MAISON\COLLOQUE\Photo baguage\Nouveau dossier\poussins bouteille 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289" y="1025864"/>
            <a:ext cx="3508435" cy="52611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TRAVAIL MAISON\COLLOQUE\Photo baguage\Nouveau dossier\Power shot 15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071546"/>
            <a:ext cx="6917036" cy="51874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Technique de capture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3</a:t>
            </a:fld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7" name="Rectangle 16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8" name="Espace réservé du contenu 9" descr="logo_PRAGCI.jpg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9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326119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2007, année test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2050" name="Picture 2" descr="C:\Documents and Settings\Propriétaire\Bureau\Photo baguage\GCI bagué 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79512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Propriétaire\Bureau\Photo baguage\GCi 11 ro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16" y="1197082"/>
            <a:ext cx="3783629" cy="2520842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1" name="Rectangle 10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2" name="Espace réservé du contenu 9" descr="logo_PRAGCI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3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293378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Années 2008/2009, </a:t>
            </a:r>
            <a:r>
              <a:rPr lang="fr-FR" sz="27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mauvaise qualité de bague</a:t>
            </a:r>
            <a:endParaRPr lang="fr-FR" sz="27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3074" name="Picture 2" descr="C:\Documents and Settings\Propriétaire\Bureau\Photo baguage\71 jau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2" y="908720"/>
            <a:ext cx="7104789" cy="5328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Propriétaire\Bureau\Photo baguage\bague 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65" y="3955292"/>
            <a:ext cx="3175216" cy="2381412"/>
          </a:xfrm>
          <a:prstGeom prst="rect">
            <a:avLst/>
          </a:prstGeom>
          <a:noFill/>
          <a:effectLst>
            <a:glow>
              <a:schemeClr val="accent1"/>
            </a:glow>
            <a:softEdge rad="1651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1" name="Rectangle 10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2" name="Espace réservé du contenu 9" descr="logo_PRAGCI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3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62788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2010-2012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1026" name="Picture 2" descr="C:\Documents and Settings\Propriétaire\Bureau\29Y_7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03473"/>
            <a:ext cx="7194376" cy="5395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Propriétaire\Bureau\Photo baguage\GCI 2 anne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2671"/>
            <a:ext cx="3166578" cy="2330624"/>
          </a:xfrm>
          <a:prstGeom prst="rect">
            <a:avLst/>
          </a:prstGeom>
          <a:noFill/>
          <a:ln cmpd="sng">
            <a:solidFill>
              <a:schemeClr val="bg1"/>
            </a:solidFill>
          </a:ln>
          <a:effectLst>
            <a:softEdge rad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1" name="Rectangle 10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2" name="Espace réservé du contenu 9" descr="logo_PRAGCI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3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79173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fr-FR" sz="38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Les combinaisons actuelles</a:t>
            </a:r>
            <a:endParaRPr lang="fr-FR" sz="3800" b="1" dirty="0">
              <a:solidFill>
                <a:schemeClr val="accent3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575B0C1-A11F-410A-BB2E-6B847B8F22B3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4098" name="Picture 2" descr="C:\Documents and Settings\Propriétaire\Bureau\49G_3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141" y="847664"/>
            <a:ext cx="3418077" cy="2563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Propriétaire\Bureau\22Y_2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47663"/>
            <a:ext cx="3418075" cy="2563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Propriétaire\Bureau\17R_3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88" y="3548691"/>
            <a:ext cx="3407935" cy="2555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TRAVAIL MAISON\COLLOQUE\Photo baguage\DSCN01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94347"/>
            <a:ext cx="3480394" cy="2610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12" name="Rectangle 11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13" name="Espace réservé du contenu 9" descr="logo_PRAGCI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14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2791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nm\Desktop\Cr Bird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-7914"/>
            <a:ext cx="6979968" cy="6865914"/>
          </a:xfrm>
          <a:prstGeom prst="rect">
            <a:avLst/>
          </a:prstGeom>
          <a:noFill/>
        </p:spPr>
      </p:pic>
      <p:pic>
        <p:nvPicPr>
          <p:cNvPr id="3" name="Picture 4" descr="C:\Sauvegarde\Documents and Settings\Propriétaire\Mes documents\Mes images\Photos gravelots\Nouveau dossier\_MG_76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431388"/>
            <a:ext cx="3638140" cy="24266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https://gravelots.carmain.org/</a:t>
            </a:r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 rot="20954021">
            <a:off x="3082163" y="5016835"/>
            <a:ext cx="3294499" cy="654742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Merci Martin Billard !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Gonm\Desktop\Banding track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7"/>
            <a:ext cx="8429684" cy="3822219"/>
          </a:xfrm>
          <a:prstGeom prst="rect">
            <a:avLst/>
          </a:prstGeom>
          <a:noFill/>
        </p:spPr>
      </p:pic>
      <p:grpSp>
        <p:nvGrpSpPr>
          <p:cNvPr id="5" name="Groupe 4"/>
          <p:cNvGrpSpPr/>
          <p:nvPr/>
        </p:nvGrpSpPr>
        <p:grpSpPr>
          <a:xfrm>
            <a:off x="0" y="6215081"/>
            <a:ext cx="9144000" cy="642919"/>
            <a:chOff x="0" y="6215082"/>
            <a:chExt cx="9144000" cy="642919"/>
          </a:xfrm>
        </p:grpSpPr>
        <p:sp>
          <p:nvSpPr>
            <p:cNvPr id="6" name="Rectangle 5"/>
            <p:cNvSpPr/>
            <p:nvPr/>
          </p:nvSpPr>
          <p:spPr>
            <a:xfrm>
              <a:off x="0" y="6215082"/>
              <a:ext cx="9144000" cy="642918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  <a:alpha val="52000"/>
                  </a:schemeClr>
                </a:gs>
                <a:gs pos="100000">
                  <a:srgbClr val="156B13"/>
                </a:gs>
              </a:gsLst>
              <a:path path="circle">
                <a:fillToRect l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i="1" dirty="0" smtClean="0"/>
                <a:t>AG du CRBPO– 11 mars 2023- Paris</a:t>
              </a:r>
              <a:endParaRPr lang="fr-FR" i="1" dirty="0"/>
            </a:p>
          </p:txBody>
        </p:sp>
        <p:pic>
          <p:nvPicPr>
            <p:cNvPr id="7" name="Espace réservé du contenu 9" descr="logo_PRAGCI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6286520"/>
              <a:ext cx="602694" cy="571480"/>
            </a:xfrm>
            <a:prstGeom prst="rect">
              <a:avLst/>
            </a:prstGeom>
          </p:spPr>
        </p:pic>
        <p:pic>
          <p:nvPicPr>
            <p:cNvPr id="8" name="Picture 2" descr="E:\BOULOT JAMES\LOGO\CRBPO.bmp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597809" y="6215083"/>
              <a:ext cx="546191" cy="642918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4414" y="6286496"/>
              <a:ext cx="57150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5" descr="F:\BOULOT JAMES\LOGO\GONm-logotxt-noi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1472" y="6286749"/>
              <a:ext cx="571504" cy="571252"/>
            </a:xfrm>
            <a:prstGeom prst="rect">
              <a:avLst/>
            </a:prstGeom>
            <a:noFill/>
          </p:spPr>
        </p:pic>
      </p:grp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71BA3-AE9D-4086-9A59-7BB4612A7C0C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1952</Words>
  <Application>Microsoft Office PowerPoint</Application>
  <PresentationFormat>Affichage à l'écran (4:3)</PresentationFormat>
  <Paragraphs>699</Paragraphs>
  <Slides>29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Suivi du gravelot à collier interrompu par le baguage</vt:lpstr>
      <vt:lpstr>Introduction</vt:lpstr>
      <vt:lpstr>Technique de capture</vt:lpstr>
      <vt:lpstr>2007, année test</vt:lpstr>
      <vt:lpstr>Années 2008/2009, mauvaise qualité de bague</vt:lpstr>
      <vt:lpstr>2010-2012</vt:lpstr>
      <vt:lpstr>Les combinaisons actuelles</vt:lpstr>
      <vt:lpstr>Diapositive 8</vt:lpstr>
      <vt:lpstr>https://gravelots.carmain.org/</vt:lpstr>
      <vt:lpstr>Diapositive 10</vt:lpstr>
      <vt:lpstr>Résultats 1064 gravelots bagués en 13 ans</vt:lpstr>
      <vt:lpstr>Cartographie des oiseaux bagués</vt:lpstr>
      <vt:lpstr>Résultats 9 600 lectures en 13 ans pour 719 oiseaux</vt:lpstr>
      <vt:lpstr>Cartographie des contrôles - total</vt:lpstr>
      <vt:lpstr>Devenir des poussins à (au moins) n+1</vt:lpstr>
      <vt:lpstr>En parallèle le « Plan régional d’actions » sur le CHAALE</vt:lpstr>
      <vt:lpstr>Effet de la protection</vt:lpstr>
      <vt:lpstr>Productivité moyenne*</vt:lpstr>
      <vt:lpstr>Probabilités de survie, les stats !</vt:lpstr>
      <vt:lpstr>Résultats : détection</vt:lpstr>
      <vt:lpstr>Résultats: survie</vt:lpstr>
      <vt:lpstr>Tests de puissance</vt:lpstr>
      <vt:lpstr>Recommandations</vt:lpstr>
      <vt:lpstr>Méthode: simulations  </vt:lpstr>
      <vt:lpstr>Comparaison de scénarios de gestion</vt:lpstr>
      <vt:lpstr>Comparaison de scénarios de gestion</vt:lpstr>
      <vt:lpstr>Effet de la survie adulte</vt:lpstr>
      <vt:lpstr>A retenir</vt:lpstr>
      <vt:lpstr>Merci à tous et notamment  aux 260 lecteurs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Rosine Binard - GONm</dc:creator>
  <cp:lastModifiedBy>Gonm</cp:lastModifiedBy>
  <cp:revision>178</cp:revision>
  <dcterms:created xsi:type="dcterms:W3CDTF">2012-10-23T12:16:34Z</dcterms:created>
  <dcterms:modified xsi:type="dcterms:W3CDTF">2023-03-10T14:38:02Z</dcterms:modified>
</cp:coreProperties>
</file>