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326" r:id="rId3"/>
    <p:sldId id="266" r:id="rId4"/>
    <p:sldId id="320" r:id="rId5"/>
    <p:sldId id="272" r:id="rId6"/>
    <p:sldId id="273" r:id="rId7"/>
    <p:sldId id="318" r:id="rId8"/>
    <p:sldId id="319" r:id="rId9"/>
    <p:sldId id="308" r:id="rId10"/>
    <p:sldId id="307" r:id="rId11"/>
    <p:sldId id="327" r:id="rId12"/>
    <p:sldId id="303" r:id="rId13"/>
    <p:sldId id="309" r:id="rId14"/>
    <p:sldId id="289" r:id="rId15"/>
    <p:sldId id="288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305" r:id="rId24"/>
    <p:sldId id="298" r:id="rId25"/>
    <p:sldId id="310" r:id="rId26"/>
    <p:sldId id="265" r:id="rId27"/>
    <p:sldId id="311" r:id="rId28"/>
    <p:sldId id="313" r:id="rId29"/>
    <p:sldId id="321" r:id="rId3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D8E6"/>
    <a:srgbClr val="00BFC4"/>
    <a:srgbClr val="F876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54" autoAdjust="0"/>
    <p:restoredTop sz="83415" autoAdjust="0"/>
  </p:normalViewPr>
  <p:slideViewPr>
    <p:cSldViewPr snapToGrid="0">
      <p:cViewPr varScale="1">
        <p:scale>
          <a:sx n="73" d="100"/>
          <a:sy n="73" d="100"/>
        </p:scale>
        <p:origin x="11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Feuille_de_calcul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723684210526316"/>
          <c:y val="7.4935400516795869E-2"/>
          <c:w val="0.75822368421052633"/>
          <c:h val="0.67958656330749356"/>
        </c:manualLayout>
      </c:layout>
      <c:scatterChart>
        <c:scatterStyle val="lineMarker"/>
        <c:varyColors val="0"/>
        <c:ser>
          <c:idx val="0"/>
          <c:order val="0"/>
          <c:tx>
            <c:strRef>
              <c:f>Feuil1!$C$1</c:f>
              <c:strCache>
                <c:ptCount val="1"/>
                <c:pt idx="0">
                  <c:v>Mauvis</c:v>
                </c:pt>
              </c:strCache>
            </c:strRef>
          </c:tx>
          <c:spPr>
            <a:ln w="19050">
              <a:noFill/>
            </a:ln>
          </c:spPr>
          <c:marker>
            <c:symbol val="circle"/>
            <c:size val="10"/>
            <c:spPr>
              <a:solidFill>
                <a:srgbClr val="99CCFF"/>
              </a:solidFill>
              <a:ln>
                <a:solidFill>
                  <a:srgbClr val="99CCFF"/>
                </a:solidFill>
                <a:prstDash val="solid"/>
              </a:ln>
            </c:spPr>
          </c:marker>
          <c:trendline>
            <c:spPr>
              <a:ln w="12700">
                <a:solidFill>
                  <a:schemeClr val="accent6"/>
                </a:solidFill>
                <a:prstDash val="solid"/>
              </a:ln>
            </c:spPr>
            <c:trendlineType val="linear"/>
            <c:dispRSqr val="0"/>
            <c:dispEq val="0"/>
          </c:trendline>
          <c:xVal>
            <c:numRef>
              <c:f>Feuil1!$B$2:$B$18</c:f>
              <c:numCache>
                <c:formatCode>General</c:formatCode>
                <c:ptCount val="17"/>
                <c:pt idx="0">
                  <c:v>1.1299999999999999</c:v>
                </c:pt>
                <c:pt idx="1">
                  <c:v>-0.75</c:v>
                </c:pt>
                <c:pt idx="2">
                  <c:v>-0.1</c:v>
                </c:pt>
                <c:pt idx="3">
                  <c:v>-0.56000000000000005</c:v>
                </c:pt>
                <c:pt idx="4">
                  <c:v>0.75</c:v>
                </c:pt>
                <c:pt idx="5">
                  <c:v>0.97</c:v>
                </c:pt>
                <c:pt idx="6">
                  <c:v>-0.375</c:v>
                </c:pt>
                <c:pt idx="7">
                  <c:v>0.89</c:v>
                </c:pt>
                <c:pt idx="8">
                  <c:v>0.46</c:v>
                </c:pt>
                <c:pt idx="9">
                  <c:v>-0.3</c:v>
                </c:pt>
                <c:pt idx="10">
                  <c:v>-0.97499999999999998</c:v>
                </c:pt>
                <c:pt idx="11">
                  <c:v>-1.7350000000000001</c:v>
                </c:pt>
                <c:pt idx="12">
                  <c:v>1.94</c:v>
                </c:pt>
                <c:pt idx="13">
                  <c:v>-0.20499999999999999</c:v>
                </c:pt>
                <c:pt idx="14">
                  <c:v>0.92500000000000004</c:v>
                </c:pt>
                <c:pt idx="15">
                  <c:v>1.27</c:v>
                </c:pt>
                <c:pt idx="16">
                  <c:v>1.99</c:v>
                </c:pt>
              </c:numCache>
            </c:numRef>
          </c:xVal>
          <c:yVal>
            <c:numRef>
              <c:f>Feuil1!$C$2:$C$18</c:f>
              <c:numCache>
                <c:formatCode>General</c:formatCode>
                <c:ptCount val="17"/>
                <c:pt idx="0">
                  <c:v>1</c:v>
                </c:pt>
                <c:pt idx="1">
                  <c:v>1.8208</c:v>
                </c:pt>
                <c:pt idx="2">
                  <c:v>0.93659999999999999</c:v>
                </c:pt>
                <c:pt idx="3">
                  <c:v>1.4043000000000001</c:v>
                </c:pt>
                <c:pt idx="4">
                  <c:v>1.1442000000000001</c:v>
                </c:pt>
                <c:pt idx="5">
                  <c:v>0.7288</c:v>
                </c:pt>
                <c:pt idx="6">
                  <c:v>1.3083</c:v>
                </c:pt>
                <c:pt idx="7">
                  <c:v>0.54869999999999997</c:v>
                </c:pt>
                <c:pt idx="8">
                  <c:v>1.087</c:v>
                </c:pt>
                <c:pt idx="9">
                  <c:v>1.274</c:v>
                </c:pt>
                <c:pt idx="10">
                  <c:v>1.3073999999999999</c:v>
                </c:pt>
                <c:pt idx="11">
                  <c:v>0.91180000000000005</c:v>
                </c:pt>
                <c:pt idx="12">
                  <c:v>0.50700000000000001</c:v>
                </c:pt>
                <c:pt idx="13">
                  <c:v>0.75619999999999998</c:v>
                </c:pt>
                <c:pt idx="14">
                  <c:v>0.58530000000000004</c:v>
                </c:pt>
                <c:pt idx="15">
                  <c:v>0.51659999999999995</c:v>
                </c:pt>
                <c:pt idx="16">
                  <c:v>0.3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BB5-4CAC-BD10-890F01A1CB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111056"/>
        <c:axId val="1"/>
      </c:scatterChart>
      <c:valAx>
        <c:axId val="4111105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525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fr-FR" b="0" i="0" baseline="0" dirty="0">
                    <a:solidFill>
                      <a:schemeClr val="tx1"/>
                    </a:solidFill>
                  </a:rPr>
                  <a:t>Indice NAO (</a:t>
                </a:r>
                <a:r>
                  <a:rPr lang="fr-FR" b="0" i="0" baseline="0" dirty="0" err="1">
                    <a:solidFill>
                      <a:schemeClr val="tx1"/>
                    </a:solidFill>
                  </a:rPr>
                  <a:t>Nov</a:t>
                </a:r>
                <a:r>
                  <a:rPr lang="fr-FR" b="0" i="0" baseline="0" dirty="0">
                    <a:solidFill>
                      <a:schemeClr val="tx1"/>
                    </a:solidFill>
                  </a:rPr>
                  <a:t>-Déc)</a:t>
                </a:r>
              </a:p>
            </c:rich>
          </c:tx>
          <c:layout>
            <c:manualLayout>
              <c:xMode val="edge"/>
              <c:yMode val="edge"/>
              <c:x val="0.36609012798578766"/>
              <c:y val="0.90193353761003703"/>
            </c:manualLayout>
          </c:layout>
          <c:overlay val="0"/>
          <c:spPr>
            <a:noFill/>
            <a:ln w="25399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525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"/>
        <c:crosses val="autoZero"/>
        <c:crossBetween val="midCat"/>
      </c:valAx>
      <c:valAx>
        <c:axId val="1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800" b="0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fr-FR" b="0" i="0" baseline="0">
                    <a:solidFill>
                      <a:schemeClr val="tx1"/>
                    </a:solidFill>
                  </a:rPr>
                  <a:t>Indice d'abondance</a:t>
                </a:r>
              </a:p>
            </c:rich>
          </c:tx>
          <c:layout>
            <c:manualLayout>
              <c:xMode val="edge"/>
              <c:yMode val="edge"/>
              <c:x val="1.6447368421052631E-2"/>
              <c:y val="0.13695090439276486"/>
            </c:manualLayout>
          </c:layout>
          <c:overlay val="0"/>
          <c:spPr>
            <a:noFill/>
            <a:ln w="25399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525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41111056"/>
        <c:crossesAt val="-2"/>
        <c:crossBetween val="midCat"/>
      </c:valAx>
      <c:spPr>
        <a:noFill/>
        <a:ln w="25399">
          <a:noFill/>
        </a:ln>
      </c:spPr>
    </c:plotArea>
    <c:plotVisOnly val="1"/>
    <c:dispBlanksAs val="gap"/>
    <c:showDLblsOverMax val="0"/>
  </c:chart>
  <c:spPr>
    <a:solidFill>
      <a:schemeClr val="bg1"/>
    </a:solidFill>
    <a:ln>
      <a:noFill/>
    </a:ln>
  </c:spPr>
  <c:txPr>
    <a:bodyPr/>
    <a:lstStyle/>
    <a:p>
      <a:pPr>
        <a:defRPr sz="1525" b="1" i="0" u="none" strike="noStrike" baseline="0">
          <a:solidFill>
            <a:srgbClr val="FFFFFF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614457831325302"/>
          <c:y val="5.4945054945054944E-2"/>
          <c:w val="0.8530120481927711"/>
          <c:h val="0.7307692307692307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99CCFF"/>
            </a:solidFill>
            <a:ln w="11017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Feuil1!$A$2:$A$13</c:f>
              <c:strCache>
                <c:ptCount val="12"/>
                <c:pt idx="0">
                  <c:v>2003-04</c:v>
                </c:pt>
                <c:pt idx="1">
                  <c:v>2004-05</c:v>
                </c:pt>
                <c:pt idx="2">
                  <c:v>2005-06</c:v>
                </c:pt>
                <c:pt idx="3">
                  <c:v>2006-07</c:v>
                </c:pt>
                <c:pt idx="4">
                  <c:v>2007-08</c:v>
                </c:pt>
                <c:pt idx="5">
                  <c:v>2008-09</c:v>
                </c:pt>
                <c:pt idx="6">
                  <c:v>2009-10</c:v>
                </c:pt>
                <c:pt idx="7">
                  <c:v>2010-11</c:v>
                </c:pt>
                <c:pt idx="8">
                  <c:v>2011-12</c:v>
                </c:pt>
                <c:pt idx="9">
                  <c:v>2012-13</c:v>
                </c:pt>
                <c:pt idx="10">
                  <c:v>2013-14</c:v>
                </c:pt>
                <c:pt idx="11">
                  <c:v>2014-15</c:v>
                </c:pt>
              </c:strCache>
            </c:strRef>
          </c:cat>
          <c:val>
            <c:numRef>
              <c:f>Feuil1!$F$2:$F$13</c:f>
              <c:numCache>
                <c:formatCode>General</c:formatCode>
                <c:ptCount val="12"/>
                <c:pt idx="0">
                  <c:v>1.3131619999999999</c:v>
                </c:pt>
                <c:pt idx="1">
                  <c:v>1.3004370000000001</c:v>
                </c:pt>
                <c:pt idx="2">
                  <c:v>1.2991569999999999</c:v>
                </c:pt>
                <c:pt idx="3">
                  <c:v>1.27643</c:v>
                </c:pt>
                <c:pt idx="4">
                  <c:v>1.2701819999999999</c:v>
                </c:pt>
                <c:pt idx="5">
                  <c:v>1.2571349999999999</c:v>
                </c:pt>
                <c:pt idx="6">
                  <c:v>1.2457499999999999</c:v>
                </c:pt>
                <c:pt idx="7">
                  <c:v>1.236505</c:v>
                </c:pt>
                <c:pt idx="8">
                  <c:v>1.2246950000000001</c:v>
                </c:pt>
                <c:pt idx="9">
                  <c:v>1.205392</c:v>
                </c:pt>
                <c:pt idx="10">
                  <c:v>1.18604</c:v>
                </c:pt>
                <c:pt idx="11">
                  <c:v>1.1713370000000001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AF-45D3-9B08-57BBFBED89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641582063"/>
        <c:axId val="1"/>
      </c:barChart>
      <c:catAx>
        <c:axId val="64158206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754">
            <a:solidFill>
              <a:srgbClr val="FFFFFF"/>
            </a:solidFill>
            <a:prstDash val="solid"/>
          </a:ln>
        </c:spPr>
        <c:txPr>
          <a:bodyPr rot="540000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"/>
        <c:crossesAt val="1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  <c:max val="1.4"/>
          <c:min val="1"/>
        </c:scaling>
        <c:delete val="0"/>
        <c:axPos val="l"/>
        <c:majorGridlines>
          <c:spPr>
            <a:ln w="2754">
              <a:solidFill>
                <a:srgbClr val="969696"/>
              </a:solidFill>
              <a:prstDash val="sysDash"/>
            </a:ln>
          </c:spPr>
        </c:majorGridlines>
        <c:title>
          <c:tx>
            <c:rich>
              <a:bodyPr/>
              <a:lstStyle/>
              <a:p>
                <a:pPr>
                  <a:defRPr sz="1496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Total porteurs</a:t>
                </a:r>
              </a:p>
            </c:rich>
          </c:tx>
          <c:layout>
            <c:manualLayout>
              <c:xMode val="edge"/>
              <c:yMode val="edge"/>
              <c:x val="0"/>
              <c:y val="0.26556776556776557"/>
            </c:manualLayout>
          </c:layout>
          <c:overlay val="0"/>
          <c:spPr>
            <a:noFill/>
            <a:ln w="22035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solidFill>
            <a:schemeClr val="bg1"/>
          </a:solidFill>
          <a:ln w="2754">
            <a:solidFill>
              <a:srgbClr val="FFFFFF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641582063"/>
        <c:crosses val="autoZero"/>
        <c:crossBetween val="between"/>
        <c:majorUnit val="0.05"/>
        <c:minorUnit val="0.05"/>
      </c:valAx>
      <c:spPr>
        <a:noFill/>
        <a:ln w="2203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96" b="1" i="0" u="none" strike="noStrike" baseline="0">
          <a:solidFill>
            <a:srgbClr val="FFFFFF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0.15008</cdr:x>
      <cdr:y>0.78473</cdr:y>
    </cdr:from>
    <cdr:to>
      <cdr:x>0.97324</cdr:x>
      <cdr:y>0.78473</cdr:y>
    </cdr:to>
    <cdr:cxnSp macro="">
      <cdr:nvCxnSpPr>
        <cdr:cNvPr id="3" name="Connecteur droit 2"/>
        <cdr:cNvCxnSpPr/>
      </cdr:nvCxnSpPr>
      <cdr:spPr>
        <a:xfrm xmlns:a="http://schemas.openxmlformats.org/drawingml/2006/main">
          <a:off x="1046423" y="3525505"/>
          <a:ext cx="5739319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6B6E60-43B6-48FA-84F7-3577B71033DB}" type="datetimeFigureOut">
              <a:rPr lang="fr-FR" smtClean="0"/>
              <a:t>17/03/2018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5AAEEB-E440-473D-A0E5-4177A2B5DBD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3517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Faire suite avec la présentation de David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24172A-A155-4EEA-A181-CED175156D44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547654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Données</a:t>
            </a:r>
            <a:r>
              <a:rPr lang="fr-FR" baseline="0" dirty="0" smtClean="0"/>
              <a:t> très variables selon les pays (Angleterre ; 1 745 360 et Monténégro : 102) et selon les années</a:t>
            </a:r>
          </a:p>
          <a:p>
            <a:r>
              <a:rPr lang="fr-FR" baseline="0" dirty="0" smtClean="0"/>
              <a:t>Précision des jeux de données également variable (en mois ou années, de 2 à 8 classe d’âges…)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AAEEB-E440-473D-A0E5-4177A2B5DBDF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01275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Données cumulées pour les 5</a:t>
            </a:r>
            <a:r>
              <a:rPr lang="fr-FR" baseline="0" dirty="0" smtClean="0"/>
              <a:t> espèces</a:t>
            </a:r>
          </a:p>
          <a:p>
            <a:r>
              <a:rPr lang="fr-FR" baseline="0" dirty="0" smtClean="0"/>
              <a:t>Effort en progression :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AAEEB-E440-473D-A0E5-4177A2B5DBDF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29948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aseline="0" dirty="0" smtClean="0"/>
              <a:t>1909 : premières données en notre possession et donc numérisées </a:t>
            </a:r>
          </a:p>
          <a:p>
            <a:r>
              <a:rPr lang="fr-FR" baseline="0" dirty="0" smtClean="0"/>
              <a:t>1996 : 76 793 </a:t>
            </a:r>
          </a:p>
          <a:p>
            <a:r>
              <a:rPr lang="fr-FR" baseline="0" dirty="0" smtClean="0"/>
              <a:t>En 2016 : 157 820 -&gt; multiplication par deux de l’effort de baguage sur ces 5 espèces en 20 ans</a:t>
            </a:r>
            <a:endParaRPr lang="fr-FR" dirty="0" smtClean="0"/>
          </a:p>
          <a:p>
            <a:r>
              <a:rPr lang="fr-FR" dirty="0" smtClean="0"/>
              <a:t>Total de 4 400 878 mais de nombreux</a:t>
            </a:r>
            <a:r>
              <a:rPr lang="fr-FR" baseline="0" dirty="0" smtClean="0"/>
              <a:t> centres n’ont pas répondu et ils n’est pas impossible que l’on arrive à 6 à 8 million de données</a:t>
            </a:r>
          </a:p>
          <a:p>
            <a:r>
              <a:rPr lang="fr-FR" baseline="0" dirty="0" smtClean="0"/>
              <a:t> 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AAEEB-E440-473D-A0E5-4177A2B5DBDF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97044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Données Programme Flash (Suivi annuel</a:t>
            </a:r>
            <a:r>
              <a:rPr lang="fr-FR" baseline="0" dirty="0" smtClean="0"/>
              <a:t> des pop hivernantes ONCFS)</a:t>
            </a:r>
            <a:endParaRPr lang="fr-FR" dirty="0" smtClean="0"/>
          </a:p>
          <a:p>
            <a:r>
              <a:rPr lang="fr-FR" dirty="0" smtClean="0"/>
              <a:t>Ici données d’abondance</a:t>
            </a:r>
            <a:r>
              <a:rPr lang="fr-FR" baseline="0" dirty="0" smtClean="0"/>
              <a:t> de la grive mauvis en 2001 et 2011</a:t>
            </a:r>
          </a:p>
          <a:p>
            <a:r>
              <a:rPr lang="fr-FR" baseline="0" dirty="0" smtClean="0"/>
              <a:t>Forte fluctuation (ici en 10 ans)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AAEEB-E440-473D-A0E5-4177A2B5DBDF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84444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Modification</a:t>
            </a:r>
            <a:r>
              <a:rPr lang="fr-FR" baseline="0" dirty="0" smtClean="0"/>
              <a:t> de l’indice d’abondance </a:t>
            </a:r>
          </a:p>
          <a:p>
            <a:r>
              <a:rPr lang="fr-FR" baseline="0" dirty="0" smtClean="0"/>
              <a:t>Taux d’abondance plus important quand hiver froid, oiseaux descendent du Nord pour hiverner</a:t>
            </a:r>
          </a:p>
          <a:p>
            <a:r>
              <a:rPr lang="fr-FR" baseline="0" dirty="0" smtClean="0"/>
              <a:t>Mois important quand hiver chaud -&gt; oiseaux descendent moins bas car zones propices</a:t>
            </a:r>
          </a:p>
          <a:p>
            <a:endParaRPr lang="fr-FR" baseline="0" dirty="0" smtClean="0"/>
          </a:p>
          <a:p>
            <a:r>
              <a:rPr lang="fr-FR" baseline="0" dirty="0" smtClean="0"/>
              <a:t>Mais il reste beaucoup de travail pour infirmer ou confirmer ses hypothèses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AAEEB-E440-473D-A0E5-4177A2B5DBDF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24051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AAEEB-E440-473D-A0E5-4177A2B5DBDF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94254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Attention ici : nombre de permis</a:t>
            </a:r>
            <a:r>
              <a:rPr lang="fr-FR" baseline="0" dirty="0" smtClean="0"/>
              <a:t> délivrés et non nombre de chasseurs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AAEEB-E440-473D-A0E5-4177A2B5DBDF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3926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altLang="ja-JP" dirty="0" smtClean="0">
                <a:ea typeface="ＭＳ Ｐゴシック" panose="020B0600070205080204" pitchFamily="34" charset="-128"/>
              </a:rPr>
              <a:t>A l’appui de ces hypothèses, les résultats du Réseau « </a:t>
            </a:r>
            <a:r>
              <a:rPr lang="fr-FR" altLang="ja-JP" i="1" dirty="0" smtClean="0">
                <a:ea typeface="ＭＳ Ｐゴシック" panose="020B0600070205080204" pitchFamily="34" charset="-128"/>
              </a:rPr>
              <a:t>Oiseaux de passage</a:t>
            </a:r>
            <a:r>
              <a:rPr lang="fr-FR" altLang="ja-JP" dirty="0" smtClean="0">
                <a:ea typeface="ＭＳ Ｐゴシック" panose="020B0600070205080204" pitchFamily="34" charset="-128"/>
              </a:rPr>
              <a:t> » témoignent d’une diminution prononcée de l’abondance hivernale de ces espèces en France depuis 2000 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AAEEB-E440-473D-A0E5-4177A2B5DBDF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08310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Baisse importante des prélèvements mais également</a:t>
            </a:r>
            <a:r>
              <a:rPr lang="fr-FR" baseline="0" dirty="0" smtClean="0"/>
              <a:t> des oiseaux bagués  à en croire les bagueurs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AAEEB-E440-473D-A0E5-4177A2B5DBDF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51906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AAEEB-E440-473D-A0E5-4177A2B5DBDF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03637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AAEEB-E440-473D-A0E5-4177A2B5DBDF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80763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 smtClean="0"/>
              <a:t>Rivalan</a:t>
            </a:r>
            <a:r>
              <a:rPr lang="fr-FR" dirty="0" smtClean="0"/>
              <a:t> 2007 </a:t>
            </a:r>
          </a:p>
          <a:p>
            <a:r>
              <a:rPr lang="fr-FR" baseline="0" dirty="0" smtClean="0"/>
              <a:t>Mauvis plasticité d’une année sur l’autre</a:t>
            </a:r>
          </a:p>
          <a:p>
            <a:r>
              <a:rPr lang="fr-FR" baseline="0" dirty="0" smtClean="0"/>
              <a:t>Merle noir, </a:t>
            </a:r>
            <a:r>
              <a:rPr lang="fr-FR" baseline="0" dirty="0" err="1" smtClean="0"/>
              <a:t>phenomène</a:t>
            </a:r>
            <a:r>
              <a:rPr lang="fr-FR" baseline="0" dirty="0" smtClean="0"/>
              <a:t> moins prononcé suggère un processus </a:t>
            </a:r>
            <a:r>
              <a:rPr lang="fr-FR" baseline="0" dirty="0" err="1" smtClean="0"/>
              <a:t>genétique</a:t>
            </a:r>
            <a:r>
              <a:rPr lang="fr-FR" baseline="0" dirty="0" smtClean="0"/>
              <a:t> -&gt; de </a:t>
            </a:r>
            <a:r>
              <a:rPr lang="fr-FR" baseline="0" dirty="0" err="1" smtClean="0"/>
              <a:t>selection</a:t>
            </a:r>
            <a:r>
              <a:rPr lang="fr-FR" baseline="0" dirty="0" smtClean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AAEEB-E440-473D-A0E5-4177A2B5DBDF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97676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Pour parfaire les</a:t>
            </a:r>
            <a:r>
              <a:rPr lang="fr-FR" baseline="0" dirty="0" smtClean="0"/>
              <a:t> connaissances en matières de migration, besoin du maximum de données de baguage et contrôle reprise possible</a:t>
            </a:r>
            <a:endParaRPr lang="fr-FR" dirty="0" smtClean="0"/>
          </a:p>
          <a:p>
            <a:r>
              <a:rPr lang="fr-FR" dirty="0" smtClean="0"/>
              <a:t>Centre de gestion européen</a:t>
            </a:r>
            <a:r>
              <a:rPr lang="fr-FR" baseline="0" dirty="0" smtClean="0"/>
              <a:t> </a:t>
            </a:r>
            <a:endParaRPr lang="fr-FR" dirty="0" smtClean="0"/>
          </a:p>
          <a:p>
            <a:r>
              <a:rPr lang="fr-FR" dirty="0" smtClean="0"/>
              <a:t>EURING</a:t>
            </a:r>
            <a:r>
              <a:rPr lang="fr-FR" baseline="0" dirty="0" smtClean="0"/>
              <a:t> : plus de  450 000 données de contrôle-reprise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AAEEB-E440-473D-A0E5-4177A2B5DBDF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15364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Demande faite auprès</a:t>
            </a:r>
            <a:r>
              <a:rPr lang="fr-FR" baseline="0" dirty="0" smtClean="0"/>
              <a:t> de chaque centrales affiliées au réseau EURING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AAEEB-E440-473D-A0E5-4177A2B5DBDF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5796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Saisies des données historique française</a:t>
            </a:r>
          </a:p>
          <a:p>
            <a:r>
              <a:rPr lang="fr-FR" dirty="0" smtClean="0"/>
              <a:t>Données depuis</a:t>
            </a:r>
            <a:r>
              <a:rPr lang="fr-FR" baseline="0" dirty="0" smtClean="0"/>
              <a:t> 1950, </a:t>
            </a:r>
          </a:p>
          <a:p>
            <a:r>
              <a:rPr lang="fr-FR" baseline="0" dirty="0" smtClean="0"/>
              <a:t>Travail de saisies long (depuis plusieurs années)</a:t>
            </a:r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AAEEB-E440-473D-A0E5-4177A2B5DBDF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75041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23 centres ont répond à</a:t>
            </a:r>
            <a:r>
              <a:rPr lang="fr-FR" baseline="0" dirty="0" smtClean="0"/>
              <a:t> ce jour, d’autres sont en cours de traitements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5AAEEB-E440-473D-A0E5-4177A2B5DBDF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074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2190D-7E80-458B-8CCE-E8A6CECF0846}" type="datetimeFigureOut">
              <a:rPr lang="fr-FR" smtClean="0"/>
              <a:t>17/03/2018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D20D2-0F5D-406F-9ACA-4268CC15B2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8037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2190D-7E80-458B-8CCE-E8A6CECF0846}" type="datetimeFigureOut">
              <a:rPr lang="fr-FR" smtClean="0"/>
              <a:t>17/03/2018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D20D2-0F5D-406F-9ACA-4268CC15B2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2223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2190D-7E80-458B-8CCE-E8A6CECF0846}" type="datetimeFigureOut">
              <a:rPr lang="fr-FR" smtClean="0"/>
              <a:t>17/03/2018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D20D2-0F5D-406F-9ACA-4268CC15B2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2714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2190D-7E80-458B-8CCE-E8A6CECF0846}" type="datetimeFigureOut">
              <a:rPr lang="fr-FR" smtClean="0"/>
              <a:t>17/03/2018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D20D2-0F5D-406F-9ACA-4268CC15B2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0505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2190D-7E80-458B-8CCE-E8A6CECF0846}" type="datetimeFigureOut">
              <a:rPr lang="fr-FR" smtClean="0"/>
              <a:t>17/03/2018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D20D2-0F5D-406F-9ACA-4268CC15B2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7679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2190D-7E80-458B-8CCE-E8A6CECF0846}" type="datetimeFigureOut">
              <a:rPr lang="fr-FR" smtClean="0"/>
              <a:t>17/03/2018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D20D2-0F5D-406F-9ACA-4268CC15B2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6809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2190D-7E80-458B-8CCE-E8A6CECF0846}" type="datetimeFigureOut">
              <a:rPr lang="fr-FR" smtClean="0"/>
              <a:t>17/03/2018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D20D2-0F5D-406F-9ACA-4268CC15B2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4328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2190D-7E80-458B-8CCE-E8A6CECF0846}" type="datetimeFigureOut">
              <a:rPr lang="fr-FR" smtClean="0"/>
              <a:t>17/03/2018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D20D2-0F5D-406F-9ACA-4268CC15B2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4445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2190D-7E80-458B-8CCE-E8A6CECF0846}" type="datetimeFigureOut">
              <a:rPr lang="fr-FR" smtClean="0"/>
              <a:t>17/03/2018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D20D2-0F5D-406F-9ACA-4268CC15B2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2284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2190D-7E80-458B-8CCE-E8A6CECF0846}" type="datetimeFigureOut">
              <a:rPr lang="fr-FR" smtClean="0"/>
              <a:t>17/03/2018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D20D2-0F5D-406F-9ACA-4268CC15B2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1754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2190D-7E80-458B-8CCE-E8A6CECF0846}" type="datetimeFigureOut">
              <a:rPr lang="fr-FR" smtClean="0"/>
              <a:t>17/03/2018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D20D2-0F5D-406F-9ACA-4268CC15B2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4169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2190D-7E80-458B-8CCE-E8A6CECF0846}" type="datetimeFigureOut">
              <a:rPr lang="fr-FR" smtClean="0"/>
              <a:t>17/03/2018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D20D2-0F5D-406F-9ACA-4268CC15B2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589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gif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37.jpeg"/><Relationship Id="rId4" Type="http://schemas.openxmlformats.org/officeDocument/2006/relationships/hyperlink" Target="https://www.google.fr/url?sa=i&amp;rct=j&amp;q=&amp;esrc=s&amp;source=images&amp;cd=&amp;cad=rja&amp;uact=8&amp;ved=2ahUKEwic747N4oTZAhVBaFAKHdIQBtMQjRx6BAgAEAY&amp;url=http://climatology.co.uk/north-atlantic-oscillation&amp;psig=AOvVaw0ClBPamMuldxwY5sMPztvz&amp;ust=1517576345051822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9.jpeg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microsoft.com/office/2007/relationships/hdphoto" Target="../media/hdphoto2.wdp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ésultat de recherche d'image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3" r="16077"/>
          <a:stretch/>
        </p:blipFill>
        <p:spPr bwMode="auto">
          <a:xfrm>
            <a:off x="7318858" y="169763"/>
            <a:ext cx="1357312" cy="1195922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1026" name="Picture 2" descr="Résultat de recherche d'images pour &quot;logo muséum national d'histoire naturelle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9043" y="252541"/>
            <a:ext cx="890743" cy="1019644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6" name="Rectangle 5"/>
          <p:cNvSpPr/>
          <p:nvPr/>
        </p:nvSpPr>
        <p:spPr>
          <a:xfrm>
            <a:off x="-1" y="1918495"/>
            <a:ext cx="1218971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latin typeface="+mj-lt"/>
              </a:rPr>
              <a:t>La réduction des effectifs de grives et merles</a:t>
            </a:r>
          </a:p>
          <a:p>
            <a:pPr algn="ctr"/>
            <a:r>
              <a:rPr lang="fr-FR" sz="2800" b="1" dirty="0">
                <a:latin typeface="+mj-lt"/>
              </a:rPr>
              <a:t>à l’automne-hiver en France :</a:t>
            </a:r>
          </a:p>
          <a:p>
            <a:pPr algn="ctr"/>
            <a:r>
              <a:rPr lang="fr-FR" sz="2800" b="1" dirty="0">
                <a:latin typeface="+mj-lt"/>
              </a:rPr>
              <a:t>déclins démographiques ou changements de stratégie migratoire ?</a:t>
            </a:r>
            <a:endParaRPr lang="fr-FR" sz="2800" dirty="0">
              <a:latin typeface="+mj-lt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141" y="4016462"/>
            <a:ext cx="121897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Maxime Lahournat </a:t>
            </a:r>
            <a:r>
              <a:rPr lang="fr-FR" sz="1400" dirty="0" smtClean="0"/>
              <a:t>Doctorant ONCFS - MNHN</a:t>
            </a:r>
          </a:p>
          <a:p>
            <a:pPr algn="ctr"/>
            <a:endParaRPr lang="fr-FR" sz="1400" dirty="0" smtClean="0"/>
          </a:p>
          <a:p>
            <a:pPr algn="ctr"/>
            <a:r>
              <a:rPr lang="fr-FR" sz="1400" dirty="0" smtClean="0"/>
              <a:t>Directeur: Pierre-Yves Henry (MNHN)</a:t>
            </a:r>
          </a:p>
          <a:p>
            <a:pPr algn="ctr"/>
            <a:r>
              <a:rPr lang="fr-FR" sz="1400" dirty="0" smtClean="0"/>
              <a:t>Co-directeurs: C. Eraud (ONCFS), F. </a:t>
            </a:r>
            <a:r>
              <a:rPr lang="fr-FR" sz="1400" dirty="0" err="1" smtClean="0"/>
              <a:t>Jiguet</a:t>
            </a:r>
            <a:r>
              <a:rPr lang="fr-FR" sz="1400" dirty="0" smtClean="0"/>
              <a:t> (MNHN)</a:t>
            </a:r>
          </a:p>
          <a:p>
            <a:pPr algn="ctr"/>
            <a:endParaRPr lang="fr-FR" sz="800" dirty="0" smtClean="0"/>
          </a:p>
        </p:txBody>
      </p:sp>
      <p:cxnSp>
        <p:nvCxnSpPr>
          <p:cNvPr id="10" name="Connecteur droit 9"/>
          <p:cNvCxnSpPr/>
          <p:nvPr/>
        </p:nvCxnSpPr>
        <p:spPr>
          <a:xfrm>
            <a:off x="6101998" y="3587741"/>
            <a:ext cx="3600000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 descr="Résultat de recherche d'images"/>
          <p:cNvPicPr preferRelativeResize="0"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000" y="5500800"/>
            <a:ext cx="2034000" cy="13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ésultat de recherche d'images pour &quot;grive musicienne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01320"/>
            <a:ext cx="2034000" cy="135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ésultat de recherche d'images pour &quot;merle noir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34000" y="5502000"/>
            <a:ext cx="2034000" cy="13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Résultat de recherche d'images pour &quot;merle noir&quot;"/>
          <p:cNvPicPr preferRelativeResize="0"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21712" y="5500800"/>
            <a:ext cx="2034000" cy="13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/>
          <p:cNvPicPr preferRelativeResize="0">
            <a:picLocks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000" y="5500800"/>
            <a:ext cx="2034000" cy="1357200"/>
          </a:xfrm>
          <a:prstGeom prst="rect">
            <a:avLst/>
          </a:prstGeom>
        </p:spPr>
      </p:pic>
      <p:pic>
        <p:nvPicPr>
          <p:cNvPr id="16" name="Picture 6" descr="Résultat de recherche d'images pour &quot;grive musicienne&quot;"/>
          <p:cNvPicPr preferRelativeResize="0">
            <a:picLocks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155712" y="5500800"/>
            <a:ext cx="2034000" cy="13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ZoneTexte 18"/>
          <p:cNvSpPr txBox="1"/>
          <p:nvPr/>
        </p:nvSpPr>
        <p:spPr>
          <a:xfrm>
            <a:off x="-1" y="6681998"/>
            <a:ext cx="123102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/>
              <a:t>                                                            ©Vigienature                                                                               ©</a:t>
            </a:r>
            <a:r>
              <a:rPr lang="fr-FR" sz="800" dirty="0"/>
              <a:t>L</a:t>
            </a:r>
            <a:r>
              <a:rPr lang="fr-FR" sz="800" dirty="0" smtClean="0"/>
              <a:t>odp                                                                           ©Trepte                                                                            ©Garvie                                                                    ©Armengod                                                                 ©  Oiseaulibre</a:t>
            </a:r>
            <a:endParaRPr lang="fr-FR" sz="800" dirty="0"/>
          </a:p>
        </p:txBody>
      </p:sp>
      <p:cxnSp>
        <p:nvCxnSpPr>
          <p:cNvPr id="20" name="Connecteur droit 19"/>
          <p:cNvCxnSpPr/>
          <p:nvPr/>
        </p:nvCxnSpPr>
        <p:spPr>
          <a:xfrm>
            <a:off x="2501998" y="3587741"/>
            <a:ext cx="3600000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786" y="224201"/>
            <a:ext cx="1790700" cy="10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31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07095" y="207385"/>
            <a:ext cx="503237" cy="431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b="1" dirty="0" smtClean="0"/>
              <a:t>3.</a:t>
            </a:r>
            <a:r>
              <a:rPr lang="fr-FR" altLang="fr-FR" sz="1200" b="1" dirty="0"/>
              <a:t>1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516371" y="639185"/>
            <a:ext cx="11906538" cy="9236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801832" y="1069034"/>
            <a:ext cx="1297355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fr-FR" altLang="fr-FR" dirty="0" smtClean="0">
                <a:solidFill>
                  <a:schemeClr val="accent6"/>
                </a:solidFill>
              </a:rPr>
              <a:t>Objectifs</a:t>
            </a:r>
            <a:endParaRPr lang="fr-FR" altLang="fr-FR" dirty="0">
              <a:solidFill>
                <a:schemeClr val="accent6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207495" y="2005398"/>
            <a:ext cx="109994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Evaluation des tendances des populations nicheuses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 </a:t>
            </a:r>
            <a:r>
              <a:rPr lang="fr-FR" dirty="0" smtClean="0"/>
              <a:t>Identification des </a:t>
            </a:r>
            <a:r>
              <a:rPr lang="fr-FR" dirty="0"/>
              <a:t>processus démographiques </a:t>
            </a:r>
            <a:r>
              <a:rPr lang="fr-FR" dirty="0" smtClean="0"/>
              <a:t>sous-jacents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fr-FR" dirty="0" smtClean="0"/>
              <a:t>Survie </a:t>
            </a:r>
            <a:r>
              <a:rPr lang="fr-FR" sz="1400" dirty="0"/>
              <a:t>(</a:t>
            </a:r>
            <a:r>
              <a:rPr lang="fr-FR" sz="1400" dirty="0" err="1">
                <a:solidFill>
                  <a:schemeClr val="accent1"/>
                </a:solidFill>
              </a:rPr>
              <a:t>Payevsky</a:t>
            </a:r>
            <a:r>
              <a:rPr lang="fr-FR" sz="1400" dirty="0">
                <a:solidFill>
                  <a:schemeClr val="accent1"/>
                </a:solidFill>
              </a:rPr>
              <a:t> et </a:t>
            </a:r>
            <a:r>
              <a:rPr lang="fr-FR" sz="1400" dirty="0" err="1">
                <a:solidFill>
                  <a:schemeClr val="accent1"/>
                </a:solidFill>
              </a:rPr>
              <a:t>Vysotsky</a:t>
            </a:r>
            <a:r>
              <a:rPr lang="fr-FR" sz="1400" dirty="0">
                <a:solidFill>
                  <a:schemeClr val="accent1"/>
                </a:solidFill>
              </a:rPr>
              <a:t> 2003</a:t>
            </a:r>
            <a:r>
              <a:rPr lang="fr-FR" sz="1400" dirty="0"/>
              <a:t>, </a:t>
            </a:r>
            <a:r>
              <a:rPr lang="fr-FR" sz="1400" dirty="0">
                <a:solidFill>
                  <a:schemeClr val="accent1"/>
                </a:solidFill>
              </a:rPr>
              <a:t>Robinson et </a:t>
            </a:r>
            <a:r>
              <a:rPr lang="fr-FR" sz="1400" i="1" dirty="0">
                <a:solidFill>
                  <a:schemeClr val="accent1"/>
                </a:solidFill>
              </a:rPr>
              <a:t>al</a:t>
            </a:r>
            <a:r>
              <a:rPr lang="fr-FR" sz="1400" dirty="0">
                <a:solidFill>
                  <a:schemeClr val="accent1"/>
                </a:solidFill>
              </a:rPr>
              <a:t>. 2004</a:t>
            </a:r>
            <a:r>
              <a:rPr lang="fr-FR" sz="1400" dirty="0" smtClean="0"/>
              <a:t>)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fr-FR" dirty="0" smtClean="0"/>
              <a:t>Productivité </a:t>
            </a:r>
            <a:r>
              <a:rPr lang="fr-FR" sz="1400" dirty="0"/>
              <a:t>(</a:t>
            </a:r>
            <a:r>
              <a:rPr lang="fr-FR" sz="1400" dirty="0">
                <a:solidFill>
                  <a:schemeClr val="accent1"/>
                </a:solidFill>
              </a:rPr>
              <a:t>Julliard </a:t>
            </a:r>
            <a:r>
              <a:rPr lang="fr-FR" sz="1400" i="1" dirty="0">
                <a:solidFill>
                  <a:schemeClr val="accent1"/>
                </a:solidFill>
              </a:rPr>
              <a:t>et al</a:t>
            </a:r>
            <a:r>
              <a:rPr lang="fr-FR" sz="1400" dirty="0">
                <a:solidFill>
                  <a:schemeClr val="accent1"/>
                </a:solidFill>
              </a:rPr>
              <a:t>. 2004</a:t>
            </a:r>
            <a:r>
              <a:rPr lang="fr-FR" sz="1400" dirty="0" smtClean="0"/>
              <a:t>)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endParaRPr lang="fr-FR" dirty="0"/>
          </a:p>
          <a:p>
            <a:endParaRPr lang="fr-FR" dirty="0" smtClean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381" y="1472744"/>
            <a:ext cx="4531168" cy="270963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Rectangle 14"/>
          <p:cNvSpPr/>
          <p:nvPr/>
        </p:nvSpPr>
        <p:spPr>
          <a:xfrm>
            <a:off x="11173748" y="3956677"/>
            <a:ext cx="83869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 smtClean="0">
                <a:solidFill>
                  <a:schemeClr val="bg1"/>
                </a:solidFill>
              </a:rPr>
              <a:t>©J. Fournier</a:t>
            </a:r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801832" y="207385"/>
            <a:ext cx="356578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altLang="fr-FR" sz="2000" b="1" dirty="0" smtClean="0">
                <a:solidFill>
                  <a:schemeClr val="accent6"/>
                </a:solidFill>
              </a:rPr>
              <a:t>Déclins </a:t>
            </a:r>
            <a:r>
              <a:rPr lang="fr-FR" altLang="fr-FR" sz="2000" b="1" dirty="0">
                <a:solidFill>
                  <a:schemeClr val="accent6"/>
                </a:solidFill>
              </a:rPr>
              <a:t>des populations sources</a:t>
            </a:r>
          </a:p>
        </p:txBody>
      </p:sp>
    </p:spTree>
    <p:extLst>
      <p:ext uri="{BB962C8B-B14F-4D97-AF65-F5344CB8AC3E}">
        <p14:creationId xmlns:p14="http://schemas.microsoft.com/office/powerpoint/2010/main" val="30429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07095" y="207385"/>
            <a:ext cx="503237" cy="431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b="1" dirty="0" smtClean="0"/>
              <a:t>3.</a:t>
            </a:r>
            <a:r>
              <a:rPr lang="fr-FR" altLang="fr-FR" sz="1200" b="1" dirty="0"/>
              <a:t>1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516371" y="639185"/>
            <a:ext cx="11906538" cy="9236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801832" y="1069034"/>
            <a:ext cx="1297355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fr-FR" altLang="fr-FR" dirty="0" smtClean="0">
                <a:solidFill>
                  <a:schemeClr val="accent6"/>
                </a:solidFill>
              </a:rPr>
              <a:t>Objectifs</a:t>
            </a:r>
            <a:endParaRPr lang="fr-FR" altLang="fr-FR" dirty="0">
              <a:solidFill>
                <a:schemeClr val="accent6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207495" y="2005398"/>
            <a:ext cx="109994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Evaluation des tendances des populations nicheuses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 </a:t>
            </a:r>
            <a:r>
              <a:rPr lang="fr-FR" dirty="0" smtClean="0"/>
              <a:t>Identification des </a:t>
            </a:r>
            <a:r>
              <a:rPr lang="fr-FR" dirty="0"/>
              <a:t>processus démographiques </a:t>
            </a:r>
            <a:r>
              <a:rPr lang="fr-FR" dirty="0" smtClean="0"/>
              <a:t>sous-jacents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fr-FR" dirty="0" smtClean="0"/>
              <a:t>Survie </a:t>
            </a:r>
            <a:r>
              <a:rPr lang="fr-FR" sz="1400" dirty="0"/>
              <a:t>(</a:t>
            </a:r>
            <a:r>
              <a:rPr lang="fr-FR" sz="1400" dirty="0" err="1">
                <a:solidFill>
                  <a:schemeClr val="accent1"/>
                </a:solidFill>
              </a:rPr>
              <a:t>Payevsky</a:t>
            </a:r>
            <a:r>
              <a:rPr lang="fr-FR" sz="1400" dirty="0">
                <a:solidFill>
                  <a:schemeClr val="accent1"/>
                </a:solidFill>
              </a:rPr>
              <a:t> et </a:t>
            </a:r>
            <a:r>
              <a:rPr lang="fr-FR" sz="1400" dirty="0" err="1">
                <a:solidFill>
                  <a:schemeClr val="accent1"/>
                </a:solidFill>
              </a:rPr>
              <a:t>Vysotsky</a:t>
            </a:r>
            <a:r>
              <a:rPr lang="fr-FR" sz="1400" dirty="0">
                <a:solidFill>
                  <a:schemeClr val="accent1"/>
                </a:solidFill>
              </a:rPr>
              <a:t> 2003</a:t>
            </a:r>
            <a:r>
              <a:rPr lang="fr-FR" sz="1400" dirty="0"/>
              <a:t>, </a:t>
            </a:r>
            <a:r>
              <a:rPr lang="fr-FR" sz="1400" dirty="0">
                <a:solidFill>
                  <a:schemeClr val="accent1"/>
                </a:solidFill>
              </a:rPr>
              <a:t>Robinson et </a:t>
            </a:r>
            <a:r>
              <a:rPr lang="fr-FR" sz="1400" i="1" dirty="0">
                <a:solidFill>
                  <a:schemeClr val="accent1"/>
                </a:solidFill>
              </a:rPr>
              <a:t>al</a:t>
            </a:r>
            <a:r>
              <a:rPr lang="fr-FR" sz="1400" dirty="0">
                <a:solidFill>
                  <a:schemeClr val="accent1"/>
                </a:solidFill>
              </a:rPr>
              <a:t>. 2004</a:t>
            </a:r>
            <a:r>
              <a:rPr lang="fr-FR" sz="1400" dirty="0" smtClean="0"/>
              <a:t>)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fr-FR" dirty="0" smtClean="0"/>
              <a:t>Productivité </a:t>
            </a:r>
            <a:r>
              <a:rPr lang="fr-FR" sz="1400" dirty="0"/>
              <a:t>(</a:t>
            </a:r>
            <a:r>
              <a:rPr lang="fr-FR" sz="1400" dirty="0">
                <a:solidFill>
                  <a:schemeClr val="accent1"/>
                </a:solidFill>
              </a:rPr>
              <a:t>Julliard </a:t>
            </a:r>
            <a:r>
              <a:rPr lang="fr-FR" sz="1400" i="1" dirty="0">
                <a:solidFill>
                  <a:schemeClr val="accent1"/>
                </a:solidFill>
              </a:rPr>
              <a:t>et al</a:t>
            </a:r>
            <a:r>
              <a:rPr lang="fr-FR" sz="1400" dirty="0">
                <a:solidFill>
                  <a:schemeClr val="accent1"/>
                </a:solidFill>
              </a:rPr>
              <a:t>. 2004</a:t>
            </a:r>
            <a:r>
              <a:rPr lang="fr-FR" sz="1400" dirty="0" smtClean="0"/>
              <a:t>)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endParaRPr lang="fr-FR" dirty="0"/>
          </a:p>
          <a:p>
            <a:endParaRPr lang="fr-FR" dirty="0" smtClean="0"/>
          </a:p>
        </p:txBody>
      </p:sp>
      <p:cxnSp>
        <p:nvCxnSpPr>
          <p:cNvPr id="11" name="Connecteur droit avec flèche 10"/>
          <p:cNvCxnSpPr/>
          <p:nvPr/>
        </p:nvCxnSpPr>
        <p:spPr>
          <a:xfrm>
            <a:off x="1295977" y="4431209"/>
            <a:ext cx="80321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2198724" y="4247742"/>
            <a:ext cx="42127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Constant Effort Site </a:t>
            </a:r>
            <a:r>
              <a:rPr lang="fr-FR" sz="1600" dirty="0" smtClean="0"/>
              <a:t>(CES</a:t>
            </a:r>
            <a:r>
              <a:rPr lang="fr-FR" sz="1600" dirty="0"/>
              <a:t> </a:t>
            </a:r>
            <a:r>
              <a:rPr lang="fr-FR" sz="1600" dirty="0" smtClean="0"/>
              <a:t>en 2004)</a:t>
            </a:r>
          </a:p>
          <a:p>
            <a:endParaRPr lang="fr-FR" dirty="0"/>
          </a:p>
          <a:p>
            <a:r>
              <a:rPr lang="fr-FR" dirty="0" smtClean="0"/>
              <a:t>Abondance adulte et juvénile </a:t>
            </a:r>
          </a:p>
          <a:p>
            <a:r>
              <a:rPr lang="fr-FR" dirty="0" smtClean="0"/>
              <a:t>Productivité</a:t>
            </a:r>
          </a:p>
          <a:p>
            <a:r>
              <a:rPr lang="fr-FR" dirty="0" smtClean="0"/>
              <a:t>Taux de survie adulte</a:t>
            </a:r>
          </a:p>
          <a:p>
            <a:endParaRPr lang="fr-FR" dirty="0" smtClean="0"/>
          </a:p>
          <a:p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381" y="1472744"/>
            <a:ext cx="4531168" cy="270963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3"/>
          <a:srcRect l="2056" t="1300" r="1614" b="2660"/>
          <a:stretch/>
        </p:blipFill>
        <p:spPr>
          <a:xfrm>
            <a:off x="5782331" y="3543108"/>
            <a:ext cx="3749533" cy="294697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959" l="605" r="100000">
                        <a14:foregroundMark x1="10081" y1="59184" x2="10081" y2="59184"/>
                        <a14:foregroundMark x1="32258" y1="44898" x2="32258" y2="44898"/>
                        <a14:foregroundMark x1="44153" y1="42347" x2="44153" y2="42347"/>
                        <a14:foregroundMark x1="57056" y1="40306" x2="57056" y2="40306"/>
                        <a14:foregroundMark x1="69355" y1="40306" x2="69355" y2="40306"/>
                        <a14:foregroundMark x1="74194" y1="42347" x2="74194" y2="42347"/>
                        <a14:foregroundMark x1="86089" y1="47449" x2="86089" y2="47449"/>
                        <a14:foregroundMark x1="17944" y1="10204" x2="17944" y2="10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331" y="6269065"/>
            <a:ext cx="746274" cy="294898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>
            <a:off x="11173748" y="3956677"/>
            <a:ext cx="83869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 smtClean="0">
                <a:solidFill>
                  <a:schemeClr val="bg1"/>
                </a:solidFill>
              </a:rPr>
              <a:t>©J. Fournier</a:t>
            </a:r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801832" y="207385"/>
            <a:ext cx="356578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altLang="fr-FR" sz="2000" b="1" dirty="0" smtClean="0">
                <a:solidFill>
                  <a:schemeClr val="accent6"/>
                </a:solidFill>
              </a:rPr>
              <a:t>Déclins </a:t>
            </a:r>
            <a:r>
              <a:rPr lang="fr-FR" altLang="fr-FR" sz="2000" b="1" dirty="0">
                <a:solidFill>
                  <a:schemeClr val="accent6"/>
                </a:solidFill>
              </a:rPr>
              <a:t>des populations sources</a:t>
            </a:r>
          </a:p>
        </p:txBody>
      </p:sp>
    </p:spTree>
    <p:extLst>
      <p:ext uri="{BB962C8B-B14F-4D97-AF65-F5344CB8AC3E}">
        <p14:creationId xmlns:p14="http://schemas.microsoft.com/office/powerpoint/2010/main" val="89605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07095" y="207385"/>
            <a:ext cx="503237" cy="431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b="1" dirty="0" smtClean="0"/>
              <a:t>3.</a:t>
            </a:r>
            <a:r>
              <a:rPr lang="fr-FR" altLang="fr-FR" sz="1200" b="1" dirty="0"/>
              <a:t>1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516371" y="639185"/>
            <a:ext cx="11906538" cy="9236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63"/>
          <p:cNvSpPr>
            <a:spLocks noChangeArrowheads="1"/>
          </p:cNvSpPr>
          <p:nvPr/>
        </p:nvSpPr>
        <p:spPr bwMode="auto">
          <a:xfrm>
            <a:off x="801832" y="3205727"/>
            <a:ext cx="4028961" cy="316194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  <p:sp>
        <p:nvSpPr>
          <p:cNvPr id="14" name="ZoneTexte 13"/>
          <p:cNvSpPr txBox="1"/>
          <p:nvPr/>
        </p:nvSpPr>
        <p:spPr>
          <a:xfrm>
            <a:off x="0" y="1759282"/>
            <a:ext cx="4996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Tendances des populations nicheuses</a:t>
            </a:r>
            <a:endParaRPr lang="fr-FR" dirty="0"/>
          </a:p>
        </p:txBody>
      </p:sp>
      <p:pic>
        <p:nvPicPr>
          <p:cNvPr id="16" name="Picture 54" descr="Résultat de recherche d'images pour &quot;stoc eps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65" y="2706410"/>
            <a:ext cx="1956217" cy="78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60" descr="carreSTOC2001-201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036" y="3052443"/>
            <a:ext cx="3225751" cy="296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1300899" y="6018900"/>
            <a:ext cx="2884602" cy="369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En France </a:t>
            </a:r>
            <a:r>
              <a:rPr lang="fr-FR" sz="1400" dirty="0" smtClean="0"/>
              <a:t>(depuis 2001)</a:t>
            </a:r>
            <a:endParaRPr lang="fr-FR" sz="1400" dirty="0"/>
          </a:p>
        </p:txBody>
      </p:sp>
      <p:pic>
        <p:nvPicPr>
          <p:cNvPr id="19" name="Picture 28" descr="Monitoring Programs in Europe_Année de débu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823" y="2644914"/>
            <a:ext cx="3797388" cy="326720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Résultat de recherche d'images pour &quot;ebcc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584" y="2396149"/>
            <a:ext cx="2497209" cy="997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ZoneTexte 20"/>
          <p:cNvSpPr txBox="1"/>
          <p:nvPr/>
        </p:nvSpPr>
        <p:spPr>
          <a:xfrm>
            <a:off x="6659216" y="6016127"/>
            <a:ext cx="2884602" cy="369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En Europe</a:t>
            </a:r>
            <a:endParaRPr lang="fr-FR" dirty="0"/>
          </a:p>
        </p:txBody>
      </p:sp>
      <p:sp>
        <p:nvSpPr>
          <p:cNvPr id="22" name="Rectangle 31"/>
          <p:cNvSpPr>
            <a:spLocks noChangeArrowheads="1"/>
          </p:cNvSpPr>
          <p:nvPr/>
        </p:nvSpPr>
        <p:spPr bwMode="auto">
          <a:xfrm>
            <a:off x="8853066" y="6492175"/>
            <a:ext cx="328038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200" i="1" dirty="0" err="1">
                <a:solidFill>
                  <a:schemeClr val="accent1"/>
                </a:solidFill>
                <a:latin typeface="+mn-lt"/>
              </a:rPr>
              <a:t>Pan-European</a:t>
            </a:r>
            <a:r>
              <a:rPr lang="fr-FR" altLang="fr-FR" sz="1200" i="1" dirty="0">
                <a:solidFill>
                  <a:schemeClr val="accent1"/>
                </a:solidFill>
                <a:latin typeface="+mn-lt"/>
              </a:rPr>
              <a:t> Common Bird Monitoring </a:t>
            </a:r>
            <a:r>
              <a:rPr lang="fr-FR" altLang="fr-FR" sz="1200" i="1" dirty="0" err="1">
                <a:solidFill>
                  <a:schemeClr val="accent1"/>
                </a:solidFill>
                <a:latin typeface="+mn-lt"/>
              </a:rPr>
              <a:t>Scheme</a:t>
            </a:r>
            <a:endParaRPr lang="fr-FR" altLang="fr-FR" sz="1200" i="1" dirty="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0283" y="3619830"/>
            <a:ext cx="1429093" cy="1317373"/>
          </a:xfrm>
          <a:prstGeom prst="rect">
            <a:avLst/>
          </a:prstGeom>
        </p:spPr>
      </p:pic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801832" y="207385"/>
            <a:ext cx="356578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altLang="fr-FR" sz="2000" b="1" dirty="0" smtClean="0">
                <a:solidFill>
                  <a:schemeClr val="accent6"/>
                </a:solidFill>
              </a:rPr>
              <a:t>Déclins </a:t>
            </a:r>
            <a:r>
              <a:rPr lang="fr-FR" altLang="fr-FR" sz="2000" b="1" dirty="0">
                <a:solidFill>
                  <a:schemeClr val="accent6"/>
                </a:solidFill>
              </a:rPr>
              <a:t>des populations sources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801832" y="1069034"/>
            <a:ext cx="1297355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fr-FR" altLang="fr-FR" dirty="0" smtClean="0">
                <a:solidFill>
                  <a:schemeClr val="accent6"/>
                </a:solidFill>
              </a:rPr>
              <a:t>Ressources</a:t>
            </a:r>
            <a:endParaRPr lang="fr-FR" altLang="fr-FR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85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07095" y="207385"/>
            <a:ext cx="503237" cy="431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b="1" dirty="0" smtClean="0"/>
              <a:t>3.</a:t>
            </a:r>
            <a:r>
              <a:rPr lang="fr-FR" altLang="fr-FR" sz="1200" b="1" dirty="0"/>
              <a:t>2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516371" y="639185"/>
            <a:ext cx="11906538" cy="9236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801832" y="207385"/>
            <a:ext cx="434715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altLang="fr-FR" sz="2000" b="1" dirty="0">
                <a:solidFill>
                  <a:schemeClr val="accent6"/>
                </a:solidFill>
              </a:rPr>
              <a:t>C</a:t>
            </a:r>
            <a:r>
              <a:rPr lang="fr-FR" altLang="fr-FR" sz="2000" b="1" dirty="0" smtClean="0">
                <a:solidFill>
                  <a:schemeClr val="accent6"/>
                </a:solidFill>
              </a:rPr>
              <a:t>hangements </a:t>
            </a:r>
            <a:r>
              <a:rPr lang="fr-FR" altLang="fr-FR" sz="2000" b="1" dirty="0">
                <a:solidFill>
                  <a:schemeClr val="accent6"/>
                </a:solidFill>
              </a:rPr>
              <a:t>de stratégies migratoires 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3"/>
          <a:srcRect b="4211"/>
          <a:stretch/>
        </p:blipFill>
        <p:spPr>
          <a:xfrm>
            <a:off x="1928146" y="3453971"/>
            <a:ext cx="8689293" cy="254869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332" y="5524443"/>
            <a:ext cx="3653705" cy="95644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ZoneTexte 15"/>
          <p:cNvSpPr txBox="1"/>
          <p:nvPr/>
        </p:nvSpPr>
        <p:spPr>
          <a:xfrm>
            <a:off x="801832" y="1069034"/>
            <a:ext cx="1297355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fr-FR" altLang="fr-FR" dirty="0" smtClean="0">
                <a:solidFill>
                  <a:schemeClr val="accent6"/>
                </a:solidFill>
              </a:rPr>
              <a:t>Hypothèse</a:t>
            </a:r>
            <a:endParaRPr lang="fr-FR" altLang="fr-FR" dirty="0">
              <a:solidFill>
                <a:schemeClr val="accent6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1192505" y="1759315"/>
            <a:ext cx="10999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Migration partielle</a:t>
            </a:r>
            <a:r>
              <a:rPr lang="fr-FR" dirty="0"/>
              <a:t> </a:t>
            </a:r>
            <a:r>
              <a:rPr lang="fr-FR" dirty="0" smtClean="0"/>
              <a:t>(</a:t>
            </a:r>
            <a:r>
              <a:rPr lang="fr-FR" i="1" dirty="0" smtClean="0"/>
              <a:t>T. merula </a:t>
            </a:r>
            <a:r>
              <a:rPr lang="fr-FR" dirty="0" smtClean="0"/>
              <a:t>et </a:t>
            </a:r>
            <a:r>
              <a:rPr lang="fr-FR" i="1" dirty="0" smtClean="0"/>
              <a:t>T. philomelos</a:t>
            </a:r>
            <a:r>
              <a:rPr lang="fr-FR" dirty="0" smtClean="0"/>
              <a:t>) ou complète</a:t>
            </a:r>
            <a:r>
              <a:rPr lang="fr-FR" dirty="0"/>
              <a:t> </a:t>
            </a:r>
            <a:r>
              <a:rPr lang="fr-FR" dirty="0" smtClean="0"/>
              <a:t>(</a:t>
            </a:r>
            <a:r>
              <a:rPr lang="fr-FR" i="1" dirty="0" smtClean="0"/>
              <a:t>T. iliacus</a:t>
            </a:r>
            <a:r>
              <a:rPr lang="fr-FR" dirty="0" smtClean="0"/>
              <a:t>) </a:t>
            </a:r>
            <a:r>
              <a:rPr lang="fr-FR" sz="1400" dirty="0" smtClean="0"/>
              <a:t>(</a:t>
            </a:r>
            <a:r>
              <a:rPr lang="fr-FR" sz="1400" dirty="0" smtClean="0">
                <a:solidFill>
                  <a:schemeClr val="accent1"/>
                </a:solidFill>
              </a:rPr>
              <a:t>Rivalan et </a:t>
            </a:r>
            <a:r>
              <a:rPr lang="fr-FR" sz="1400" i="1" dirty="0" smtClean="0">
                <a:solidFill>
                  <a:schemeClr val="accent1"/>
                </a:solidFill>
              </a:rPr>
              <a:t>al</a:t>
            </a:r>
            <a:r>
              <a:rPr lang="fr-FR" sz="1400" dirty="0" smtClean="0">
                <a:solidFill>
                  <a:schemeClr val="accent1"/>
                </a:solidFill>
              </a:rPr>
              <a:t>. 2007</a:t>
            </a:r>
            <a:r>
              <a:rPr lang="fr-FR" sz="1400" dirty="0" smtClean="0"/>
              <a:t>)</a:t>
            </a:r>
          </a:p>
          <a:p>
            <a:r>
              <a:rPr lang="fr-FR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Contexte de changement climatique:        - migration de plus courte distance </a:t>
            </a:r>
            <a:r>
              <a:rPr lang="fr-FR" sz="1400" dirty="0" smtClean="0"/>
              <a:t>(</a:t>
            </a:r>
            <a:r>
              <a:rPr lang="fr-FR" sz="1400" dirty="0" smtClean="0">
                <a:solidFill>
                  <a:schemeClr val="accent1"/>
                </a:solidFill>
              </a:rPr>
              <a:t>Visser et </a:t>
            </a:r>
            <a:r>
              <a:rPr lang="fr-FR" sz="1400" i="1" dirty="0" smtClean="0">
                <a:solidFill>
                  <a:schemeClr val="accent1"/>
                </a:solidFill>
              </a:rPr>
              <a:t>al</a:t>
            </a:r>
            <a:r>
              <a:rPr lang="fr-FR" sz="1400" dirty="0" smtClean="0">
                <a:solidFill>
                  <a:schemeClr val="accent1"/>
                </a:solidFill>
              </a:rPr>
              <a:t>. 2009,</a:t>
            </a:r>
            <a:r>
              <a:rPr lang="nl-NL" sz="1400" dirty="0">
                <a:solidFill>
                  <a:schemeClr val="accent1"/>
                </a:solidFill>
              </a:rPr>
              <a:t> Van Vliet et al. </a:t>
            </a:r>
            <a:r>
              <a:rPr lang="nl-NL" sz="1400" dirty="0" smtClean="0">
                <a:solidFill>
                  <a:schemeClr val="accent1"/>
                </a:solidFill>
              </a:rPr>
              <a:t>2007</a:t>
            </a:r>
            <a:r>
              <a:rPr lang="fr-FR" sz="1400" dirty="0" smtClean="0"/>
              <a:t>)</a:t>
            </a:r>
          </a:p>
          <a:p>
            <a:r>
              <a:rPr lang="fr-FR" dirty="0"/>
              <a:t>	</a:t>
            </a:r>
            <a:r>
              <a:rPr lang="fr-FR" dirty="0" smtClean="0"/>
              <a:t>			         - déplacement des aires d’hivernage </a:t>
            </a:r>
            <a:r>
              <a:rPr lang="fr-FR" sz="1400" dirty="0" smtClean="0"/>
              <a:t>(</a:t>
            </a:r>
            <a:r>
              <a:rPr lang="fr-FR" sz="1400" dirty="0" smtClean="0">
                <a:solidFill>
                  <a:schemeClr val="accent1"/>
                </a:solidFill>
              </a:rPr>
              <a:t>Ambrosini</a:t>
            </a:r>
            <a:r>
              <a:rPr lang="fr-FR" sz="1400" dirty="0">
                <a:solidFill>
                  <a:schemeClr val="accent1"/>
                </a:solidFill>
              </a:rPr>
              <a:t> </a:t>
            </a:r>
            <a:r>
              <a:rPr lang="fr-FR" sz="1400" dirty="0" smtClean="0">
                <a:solidFill>
                  <a:schemeClr val="accent1"/>
                </a:solidFill>
              </a:rPr>
              <a:t>et </a:t>
            </a:r>
            <a:r>
              <a:rPr lang="fr-FR" sz="1400" i="1" dirty="0" smtClean="0">
                <a:solidFill>
                  <a:schemeClr val="accent1"/>
                </a:solidFill>
              </a:rPr>
              <a:t>al</a:t>
            </a:r>
            <a:r>
              <a:rPr lang="fr-FR" sz="1400" dirty="0" smtClean="0">
                <a:solidFill>
                  <a:schemeClr val="accent1"/>
                </a:solidFill>
              </a:rPr>
              <a:t>. 2016</a:t>
            </a:r>
            <a:r>
              <a:rPr lang="fr-FR" sz="1400" dirty="0" smtClean="0"/>
              <a:t>)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84671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07095" y="207385"/>
            <a:ext cx="503237" cy="431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b="1" dirty="0" smtClean="0"/>
              <a:t>3.</a:t>
            </a:r>
            <a:r>
              <a:rPr lang="fr-FR" altLang="fr-FR" sz="1200" b="1" dirty="0"/>
              <a:t>2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516371" y="639185"/>
            <a:ext cx="11906538" cy="9236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/>
          <p:cNvSpPr txBox="1"/>
          <p:nvPr/>
        </p:nvSpPr>
        <p:spPr>
          <a:xfrm>
            <a:off x="396492" y="2006825"/>
            <a:ext cx="591509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Patrons de migration </a:t>
            </a:r>
            <a:r>
              <a:rPr lang="fr-FR" sz="1400" dirty="0" smtClean="0"/>
              <a:t>(</a:t>
            </a:r>
            <a:r>
              <a:rPr lang="fr-FR" sz="1400" dirty="0" err="1" smtClean="0">
                <a:solidFill>
                  <a:schemeClr val="accent1"/>
                </a:solidFill>
              </a:rPr>
              <a:t>Ashmole</a:t>
            </a:r>
            <a:r>
              <a:rPr lang="fr-FR" sz="1400" dirty="0" smtClean="0">
                <a:solidFill>
                  <a:schemeClr val="accent1"/>
                </a:solidFill>
              </a:rPr>
              <a:t> 1962</a:t>
            </a:r>
            <a:r>
              <a:rPr lang="fr-FR" sz="1400" dirty="0" smtClean="0"/>
              <a:t>; </a:t>
            </a:r>
            <a:r>
              <a:rPr lang="fr-FR" sz="1400" dirty="0" err="1" smtClean="0">
                <a:solidFill>
                  <a:schemeClr val="accent1"/>
                </a:solidFill>
              </a:rPr>
              <a:t>Milwright</a:t>
            </a:r>
            <a:r>
              <a:rPr lang="fr-FR" sz="1400" dirty="0" smtClean="0">
                <a:solidFill>
                  <a:schemeClr val="accent1"/>
                </a:solidFill>
              </a:rPr>
              <a:t> 2002</a:t>
            </a:r>
            <a:r>
              <a:rPr lang="fr-FR" sz="1400" dirty="0" smtClean="0"/>
              <a:t>,</a:t>
            </a:r>
            <a:r>
              <a:rPr lang="fr-FR" sz="1400" dirty="0" smtClean="0">
                <a:solidFill>
                  <a:schemeClr val="accent1"/>
                </a:solidFill>
              </a:rPr>
              <a:t> 2006</a:t>
            </a:r>
            <a:r>
              <a:rPr lang="fr-FR" sz="1400" dirty="0" smtClean="0"/>
              <a:t>;</a:t>
            </a:r>
            <a:r>
              <a:rPr lang="fr-FR" sz="1400" dirty="0" smtClean="0">
                <a:solidFill>
                  <a:schemeClr val="accent1"/>
                </a:solidFill>
              </a:rPr>
              <a:t> </a:t>
            </a:r>
            <a:r>
              <a:rPr lang="fr-FR" sz="1400" dirty="0">
                <a:solidFill>
                  <a:schemeClr val="accent1"/>
                </a:solidFill>
              </a:rPr>
              <a:t>Thorup </a:t>
            </a:r>
            <a:r>
              <a:rPr lang="fr-FR" sz="1400" i="1" dirty="0">
                <a:solidFill>
                  <a:schemeClr val="accent1"/>
                </a:solidFill>
              </a:rPr>
              <a:t>et </a:t>
            </a:r>
            <a:r>
              <a:rPr lang="fr-FR" sz="1400" i="1" dirty="0" smtClean="0">
                <a:solidFill>
                  <a:schemeClr val="accent1"/>
                </a:solidFill>
              </a:rPr>
              <a:t>al</a:t>
            </a:r>
            <a:r>
              <a:rPr lang="fr-FR" sz="1400" dirty="0" smtClean="0">
                <a:solidFill>
                  <a:schemeClr val="accent1"/>
                </a:solidFill>
              </a:rPr>
              <a:t>. 2014</a:t>
            </a:r>
            <a:r>
              <a:rPr lang="fr-FR" sz="1400" dirty="0" smtClean="0"/>
              <a:t>)</a:t>
            </a:r>
          </a:p>
          <a:p>
            <a:endParaRPr lang="fr-FR" sz="1400" dirty="0" smtClean="0"/>
          </a:p>
          <a:p>
            <a:pPr marL="285750" indent="-285750">
              <a:buFontTx/>
              <a:buChar char="-"/>
            </a:pPr>
            <a:r>
              <a:rPr lang="fr-FR" dirty="0" smtClean="0"/>
              <a:t>Connaissances liées au baguage d’individus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Voies de migration partiellement connues</a:t>
            </a:r>
          </a:p>
          <a:p>
            <a:pPr marL="285750" indent="-285750">
              <a:buFontTx/>
              <a:buChar char="-"/>
            </a:pPr>
            <a:endParaRPr lang="fr-FR" dirty="0" smtClean="0"/>
          </a:p>
          <a:p>
            <a:r>
              <a:rPr lang="fr-FR" dirty="0" smtClean="0"/>
              <a:t> 	 Hétérogénéité de l’effort de baguage en Europe</a:t>
            </a:r>
          </a:p>
          <a:p>
            <a:r>
              <a:rPr lang="fr-FR" dirty="0"/>
              <a:t>	</a:t>
            </a:r>
            <a:r>
              <a:rPr lang="fr-FR" dirty="0" smtClean="0"/>
              <a:t> Hétérogénéité de réobservation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801832" y="1069034"/>
            <a:ext cx="9301724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fr-FR" altLang="fr-FR" dirty="0" smtClean="0">
                <a:solidFill>
                  <a:schemeClr val="accent6"/>
                </a:solidFill>
              </a:rPr>
              <a:t>Objectif : </a:t>
            </a:r>
            <a:r>
              <a:rPr lang="fr-FR" altLang="fr-FR" dirty="0"/>
              <a:t>Identification des aires d’origine des contingents de migrateurs 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801832" y="207385"/>
            <a:ext cx="434715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altLang="fr-FR" sz="2000" b="1" dirty="0">
                <a:solidFill>
                  <a:schemeClr val="accent6"/>
                </a:solidFill>
              </a:rPr>
              <a:t>C</a:t>
            </a:r>
            <a:r>
              <a:rPr lang="fr-FR" altLang="fr-FR" sz="2000" b="1" dirty="0" smtClean="0">
                <a:solidFill>
                  <a:schemeClr val="accent6"/>
                </a:solidFill>
              </a:rPr>
              <a:t>hangements </a:t>
            </a:r>
            <a:r>
              <a:rPr lang="fr-FR" altLang="fr-FR" sz="2000" b="1" dirty="0">
                <a:solidFill>
                  <a:schemeClr val="accent6"/>
                </a:solidFill>
              </a:rPr>
              <a:t>de stratégies migratoires </a:t>
            </a:r>
          </a:p>
        </p:txBody>
      </p:sp>
    </p:spTree>
    <p:extLst>
      <p:ext uri="{BB962C8B-B14F-4D97-AF65-F5344CB8AC3E}">
        <p14:creationId xmlns:p14="http://schemas.microsoft.com/office/powerpoint/2010/main" val="3099774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07095" y="207385"/>
            <a:ext cx="503237" cy="431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b="1" dirty="0" smtClean="0"/>
              <a:t>3.</a:t>
            </a:r>
            <a:r>
              <a:rPr lang="fr-FR" altLang="fr-FR" sz="1200" b="1" dirty="0"/>
              <a:t>2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516371" y="639185"/>
            <a:ext cx="11906538" cy="9236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/>
          <p:cNvSpPr txBox="1"/>
          <p:nvPr/>
        </p:nvSpPr>
        <p:spPr>
          <a:xfrm>
            <a:off x="396492" y="2006825"/>
            <a:ext cx="591509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Patrons de migration </a:t>
            </a:r>
            <a:r>
              <a:rPr lang="fr-FR" sz="1400" dirty="0" smtClean="0"/>
              <a:t>(</a:t>
            </a:r>
            <a:r>
              <a:rPr lang="fr-FR" sz="1400" dirty="0" err="1">
                <a:solidFill>
                  <a:schemeClr val="accent1"/>
                </a:solidFill>
              </a:rPr>
              <a:t>Ashmole</a:t>
            </a:r>
            <a:r>
              <a:rPr lang="fr-FR" sz="1400" dirty="0">
                <a:solidFill>
                  <a:schemeClr val="accent1"/>
                </a:solidFill>
              </a:rPr>
              <a:t> </a:t>
            </a:r>
            <a:r>
              <a:rPr lang="fr-FR" sz="1400" dirty="0" smtClean="0">
                <a:solidFill>
                  <a:schemeClr val="accent1"/>
                </a:solidFill>
              </a:rPr>
              <a:t>1962</a:t>
            </a:r>
            <a:r>
              <a:rPr lang="fr-FR" sz="1400" dirty="0" smtClean="0"/>
              <a:t>;</a:t>
            </a:r>
            <a:r>
              <a:rPr lang="fr-FR" sz="1400" dirty="0" smtClean="0">
                <a:solidFill>
                  <a:schemeClr val="accent1"/>
                </a:solidFill>
              </a:rPr>
              <a:t> </a:t>
            </a:r>
            <a:r>
              <a:rPr lang="fr-FR" sz="1400" dirty="0" err="1" smtClean="0">
                <a:solidFill>
                  <a:schemeClr val="accent1"/>
                </a:solidFill>
              </a:rPr>
              <a:t>Milwright</a:t>
            </a:r>
            <a:r>
              <a:rPr lang="fr-FR" sz="1400" dirty="0" smtClean="0">
                <a:solidFill>
                  <a:schemeClr val="accent1"/>
                </a:solidFill>
              </a:rPr>
              <a:t> 2002</a:t>
            </a:r>
            <a:r>
              <a:rPr lang="fr-FR" sz="1400" dirty="0" smtClean="0"/>
              <a:t>,</a:t>
            </a:r>
            <a:r>
              <a:rPr lang="fr-FR" sz="1400" dirty="0" smtClean="0">
                <a:solidFill>
                  <a:schemeClr val="accent1"/>
                </a:solidFill>
              </a:rPr>
              <a:t> 2006</a:t>
            </a:r>
            <a:r>
              <a:rPr lang="fr-FR" sz="1400" dirty="0" smtClean="0"/>
              <a:t>;</a:t>
            </a:r>
            <a:r>
              <a:rPr lang="fr-FR" sz="1400" dirty="0" smtClean="0">
                <a:solidFill>
                  <a:schemeClr val="accent1"/>
                </a:solidFill>
              </a:rPr>
              <a:t> </a:t>
            </a:r>
            <a:r>
              <a:rPr lang="fr-FR" sz="1400" dirty="0">
                <a:solidFill>
                  <a:schemeClr val="accent1"/>
                </a:solidFill>
              </a:rPr>
              <a:t>Thorup </a:t>
            </a:r>
            <a:r>
              <a:rPr lang="fr-FR" sz="1400" i="1" dirty="0">
                <a:solidFill>
                  <a:schemeClr val="accent1"/>
                </a:solidFill>
              </a:rPr>
              <a:t>et </a:t>
            </a:r>
            <a:r>
              <a:rPr lang="fr-FR" sz="1400" i="1" dirty="0" smtClean="0">
                <a:solidFill>
                  <a:schemeClr val="accent1"/>
                </a:solidFill>
              </a:rPr>
              <a:t>al</a:t>
            </a:r>
            <a:r>
              <a:rPr lang="fr-FR" sz="1400" dirty="0" smtClean="0">
                <a:solidFill>
                  <a:schemeClr val="accent1"/>
                </a:solidFill>
              </a:rPr>
              <a:t>. 2014</a:t>
            </a:r>
            <a:r>
              <a:rPr lang="fr-FR" sz="1400" dirty="0" smtClean="0"/>
              <a:t>)</a:t>
            </a:r>
          </a:p>
          <a:p>
            <a:endParaRPr lang="fr-FR" sz="1400" dirty="0" smtClean="0"/>
          </a:p>
          <a:p>
            <a:pPr marL="285750" indent="-285750">
              <a:buFontTx/>
              <a:buChar char="-"/>
            </a:pPr>
            <a:r>
              <a:rPr lang="fr-FR" dirty="0" smtClean="0"/>
              <a:t>Connaissances liées au baguage d’individus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Voies de migration partiellement connues</a:t>
            </a:r>
          </a:p>
          <a:p>
            <a:pPr marL="285750" indent="-285750">
              <a:buFontTx/>
              <a:buChar char="-"/>
            </a:pPr>
            <a:endParaRPr lang="fr-FR" dirty="0" smtClean="0"/>
          </a:p>
          <a:p>
            <a:r>
              <a:rPr lang="fr-FR" dirty="0" smtClean="0"/>
              <a:t> 	 Hétérogénéité de l’effort de baguage en Europe</a:t>
            </a:r>
          </a:p>
          <a:p>
            <a:r>
              <a:rPr lang="fr-FR" dirty="0"/>
              <a:t>	</a:t>
            </a:r>
            <a:r>
              <a:rPr lang="fr-FR" dirty="0" smtClean="0"/>
              <a:t> Hétérogénéité de réobservation</a:t>
            </a:r>
            <a:r>
              <a:rPr lang="fr-FR" dirty="0"/>
              <a:t> en Europe</a:t>
            </a:r>
            <a:endParaRPr lang="fr-FR" dirty="0" smtClean="0"/>
          </a:p>
        </p:txBody>
      </p:sp>
      <p:sp>
        <p:nvSpPr>
          <p:cNvPr id="14" name="Flèche vers le bas 13"/>
          <p:cNvSpPr/>
          <p:nvPr/>
        </p:nvSpPr>
        <p:spPr>
          <a:xfrm>
            <a:off x="3165505" y="4238621"/>
            <a:ext cx="188536" cy="818027"/>
          </a:xfrm>
          <a:prstGeom prst="downArrow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504893" y="5257458"/>
            <a:ext cx="5509759" cy="36933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/>
              <a:t>Nécessité d’un effort de baguage important et constant</a:t>
            </a:r>
            <a:endParaRPr lang="fr-FR" dirty="0"/>
          </a:p>
        </p:txBody>
      </p:sp>
      <p:pic>
        <p:nvPicPr>
          <p:cNvPr id="27" name="Image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615" y="2175493"/>
            <a:ext cx="5142321" cy="30819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8" name="Rectangle 27"/>
          <p:cNvSpPr/>
          <p:nvPr/>
        </p:nvSpPr>
        <p:spPr>
          <a:xfrm>
            <a:off x="10975405" y="5030091"/>
            <a:ext cx="83869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 smtClean="0"/>
              <a:t>©J. Fournier</a:t>
            </a:r>
            <a:endParaRPr lang="fr-FR" sz="1000" dirty="0"/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801832" y="207385"/>
            <a:ext cx="434715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altLang="fr-FR" sz="2000" b="1" dirty="0">
                <a:solidFill>
                  <a:schemeClr val="accent6"/>
                </a:solidFill>
              </a:rPr>
              <a:t>C</a:t>
            </a:r>
            <a:r>
              <a:rPr lang="fr-FR" altLang="fr-FR" sz="2000" b="1" dirty="0" smtClean="0">
                <a:solidFill>
                  <a:schemeClr val="accent6"/>
                </a:solidFill>
              </a:rPr>
              <a:t>hangements </a:t>
            </a:r>
            <a:r>
              <a:rPr lang="fr-FR" altLang="fr-FR" sz="2000" b="1" dirty="0">
                <a:solidFill>
                  <a:schemeClr val="accent6"/>
                </a:solidFill>
              </a:rPr>
              <a:t>de stratégies migratoires 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801832" y="1069034"/>
            <a:ext cx="9301724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fr-FR" altLang="fr-FR" dirty="0" smtClean="0">
                <a:solidFill>
                  <a:schemeClr val="accent6"/>
                </a:solidFill>
              </a:rPr>
              <a:t>Objectif : </a:t>
            </a:r>
            <a:r>
              <a:rPr lang="fr-FR" altLang="fr-FR" dirty="0"/>
              <a:t>Identification des aires d’origine des contingents de migrateurs </a:t>
            </a:r>
          </a:p>
        </p:txBody>
      </p:sp>
    </p:spTree>
    <p:extLst>
      <p:ext uri="{BB962C8B-B14F-4D97-AF65-F5344CB8AC3E}">
        <p14:creationId xmlns:p14="http://schemas.microsoft.com/office/powerpoint/2010/main" val="305743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516371" y="639185"/>
            <a:ext cx="11906538" cy="9236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>
            <a:stCxn id="36" idx="2"/>
            <a:endCxn id="20" idx="0"/>
          </p:cNvCxnSpPr>
          <p:nvPr/>
        </p:nvCxnSpPr>
        <p:spPr>
          <a:xfrm flipH="1">
            <a:off x="2012404" y="2288652"/>
            <a:ext cx="4083596" cy="168683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711505" y="3975491"/>
            <a:ext cx="2601798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Demande des données européennes</a:t>
            </a:r>
          </a:p>
          <a:p>
            <a:pPr algn="ctr"/>
            <a:endParaRPr lang="fr-FR" sz="1600" dirty="0" smtClean="0"/>
          </a:p>
          <a:p>
            <a:pPr algn="ctr"/>
            <a:endParaRPr lang="fr-FR" sz="1600" dirty="0"/>
          </a:p>
          <a:p>
            <a:pPr algn="ctr"/>
            <a:r>
              <a:rPr lang="fr-FR" dirty="0" smtClean="0"/>
              <a:t>450 000 individus</a:t>
            </a:r>
            <a:endParaRPr lang="fr-FR" dirty="0"/>
          </a:p>
        </p:txBody>
      </p:sp>
      <p:sp>
        <p:nvSpPr>
          <p:cNvPr id="36" name="ZoneTexte 35"/>
          <p:cNvSpPr txBox="1"/>
          <p:nvPr/>
        </p:nvSpPr>
        <p:spPr>
          <a:xfrm>
            <a:off x="0" y="1919320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Données de baguages</a:t>
            </a:r>
            <a:endParaRPr lang="fr-FR" dirty="0"/>
          </a:p>
        </p:txBody>
      </p:sp>
      <p:pic>
        <p:nvPicPr>
          <p:cNvPr id="38" name="Image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98" y="5662330"/>
            <a:ext cx="2178211" cy="860745"/>
          </a:xfrm>
          <a:prstGeom prst="rect">
            <a:avLst/>
          </a:prstGeom>
        </p:spPr>
      </p:pic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801832" y="207385"/>
            <a:ext cx="434715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altLang="fr-FR" sz="2000" b="1" dirty="0">
                <a:solidFill>
                  <a:schemeClr val="accent6"/>
                </a:solidFill>
              </a:rPr>
              <a:t>C</a:t>
            </a:r>
            <a:r>
              <a:rPr lang="fr-FR" altLang="fr-FR" sz="2000" b="1" dirty="0" smtClean="0">
                <a:solidFill>
                  <a:schemeClr val="accent6"/>
                </a:solidFill>
              </a:rPr>
              <a:t>hangements </a:t>
            </a:r>
            <a:r>
              <a:rPr lang="fr-FR" altLang="fr-FR" sz="2000" b="1" dirty="0">
                <a:solidFill>
                  <a:schemeClr val="accent6"/>
                </a:solidFill>
              </a:rPr>
              <a:t>de stratégies migratoires </a:t>
            </a:r>
          </a:p>
        </p:txBody>
      </p:sp>
      <p:sp>
        <p:nvSpPr>
          <p:cNvPr id="2" name="Rectangle 1"/>
          <p:cNvSpPr/>
          <p:nvPr/>
        </p:nvSpPr>
        <p:spPr>
          <a:xfrm>
            <a:off x="1058033" y="4989690"/>
            <a:ext cx="1865789" cy="40157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801832" y="1069034"/>
            <a:ext cx="9301724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fr-FR" altLang="fr-FR" dirty="0" smtClean="0">
                <a:solidFill>
                  <a:schemeClr val="accent6"/>
                </a:solidFill>
              </a:rPr>
              <a:t>Objectif : </a:t>
            </a:r>
            <a:r>
              <a:rPr lang="fr-FR" altLang="fr-FR" dirty="0"/>
              <a:t>Identification des aires d’origine des contingents de migrateurs </a:t>
            </a: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207095" y="207385"/>
            <a:ext cx="503237" cy="431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b="1" dirty="0" smtClean="0"/>
              <a:t>3.</a:t>
            </a:r>
            <a:r>
              <a:rPr lang="fr-FR" altLang="fr-FR" sz="12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610615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516371" y="639185"/>
            <a:ext cx="11906538" cy="9236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flipH="1">
            <a:off x="2012404" y="2288652"/>
            <a:ext cx="4083596" cy="168683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/>
          <p:cNvSpPr txBox="1"/>
          <p:nvPr/>
        </p:nvSpPr>
        <p:spPr>
          <a:xfrm>
            <a:off x="4809458" y="4117893"/>
            <a:ext cx="26017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Caractérisation de l’effort de baguage en Europe</a:t>
            </a:r>
            <a:endParaRPr lang="fr-FR" dirty="0"/>
          </a:p>
        </p:txBody>
      </p:sp>
      <p:cxnSp>
        <p:nvCxnSpPr>
          <p:cNvPr id="30" name="Connecteur droit avec flèche 29"/>
          <p:cNvCxnSpPr>
            <a:endCxn id="28" idx="0"/>
          </p:cNvCxnSpPr>
          <p:nvPr/>
        </p:nvCxnSpPr>
        <p:spPr>
          <a:xfrm>
            <a:off x="6096000" y="2288652"/>
            <a:ext cx="14357" cy="18292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/>
          <p:nvPr/>
        </p:nvCxnSpPr>
        <p:spPr>
          <a:xfrm>
            <a:off x="3313303" y="4437156"/>
            <a:ext cx="1315258" cy="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/>
          <p:cNvSpPr txBox="1"/>
          <p:nvPr/>
        </p:nvSpPr>
        <p:spPr>
          <a:xfrm>
            <a:off x="0" y="1919320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Données de baguages</a:t>
            </a:r>
            <a:endParaRPr lang="fr-FR" dirty="0"/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801832" y="207385"/>
            <a:ext cx="434715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altLang="fr-FR" sz="2000" b="1" dirty="0">
                <a:solidFill>
                  <a:schemeClr val="accent6"/>
                </a:solidFill>
              </a:rPr>
              <a:t>C</a:t>
            </a:r>
            <a:r>
              <a:rPr lang="fr-FR" altLang="fr-FR" sz="2000" b="1" dirty="0" smtClean="0">
                <a:solidFill>
                  <a:schemeClr val="accent6"/>
                </a:solidFill>
              </a:rPr>
              <a:t>hangements </a:t>
            </a:r>
            <a:r>
              <a:rPr lang="fr-FR" altLang="fr-FR" sz="2000" b="1" dirty="0">
                <a:solidFill>
                  <a:schemeClr val="accent6"/>
                </a:solidFill>
              </a:rPr>
              <a:t>de stratégies migratoires 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711505" y="3975491"/>
            <a:ext cx="2601798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Demande des données européennes</a:t>
            </a:r>
          </a:p>
          <a:p>
            <a:pPr algn="ctr"/>
            <a:endParaRPr lang="fr-FR" sz="1600" dirty="0" smtClean="0"/>
          </a:p>
          <a:p>
            <a:pPr algn="ctr"/>
            <a:endParaRPr lang="fr-FR" sz="1600" dirty="0"/>
          </a:p>
          <a:p>
            <a:pPr algn="ctr"/>
            <a:r>
              <a:rPr lang="fr-FR" dirty="0" smtClean="0"/>
              <a:t>450 000 individus</a:t>
            </a:r>
            <a:endParaRPr lang="fr-FR" dirty="0"/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98" y="5662330"/>
            <a:ext cx="2178211" cy="860745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058033" y="4989690"/>
            <a:ext cx="1865789" cy="40157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/>
          <p:cNvSpPr txBox="1"/>
          <p:nvPr/>
        </p:nvSpPr>
        <p:spPr>
          <a:xfrm>
            <a:off x="801832" y="1069034"/>
            <a:ext cx="9301724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fr-FR" altLang="fr-FR" dirty="0" smtClean="0">
                <a:solidFill>
                  <a:schemeClr val="accent6"/>
                </a:solidFill>
              </a:rPr>
              <a:t>Objectif : </a:t>
            </a:r>
            <a:r>
              <a:rPr lang="fr-FR" altLang="fr-FR" dirty="0"/>
              <a:t>Identification des aires d’origine des contingents de migrateurs </a:t>
            </a:r>
          </a:p>
        </p:txBody>
      </p:sp>
      <p:sp>
        <p:nvSpPr>
          <p:cNvPr id="26" name="Rectangle 7"/>
          <p:cNvSpPr>
            <a:spLocks noChangeArrowheads="1"/>
          </p:cNvSpPr>
          <p:nvPr/>
        </p:nvSpPr>
        <p:spPr bwMode="auto">
          <a:xfrm>
            <a:off x="207095" y="207385"/>
            <a:ext cx="503237" cy="431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b="1" dirty="0" smtClean="0"/>
              <a:t>3.</a:t>
            </a:r>
            <a:r>
              <a:rPr lang="fr-FR" altLang="fr-FR" sz="12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74306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516371" y="639185"/>
            <a:ext cx="11906538" cy="9236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>
            <a:stCxn id="15" idx="2"/>
          </p:cNvCxnSpPr>
          <p:nvPr/>
        </p:nvCxnSpPr>
        <p:spPr>
          <a:xfrm flipH="1">
            <a:off x="2012404" y="2288652"/>
            <a:ext cx="4083596" cy="168683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/>
          <p:cNvSpPr txBox="1"/>
          <p:nvPr/>
        </p:nvSpPr>
        <p:spPr>
          <a:xfrm>
            <a:off x="4809458" y="4117893"/>
            <a:ext cx="26017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Caractérisation de l’effort de baguage en Europe</a:t>
            </a:r>
            <a:endParaRPr lang="fr-FR" dirty="0"/>
          </a:p>
        </p:txBody>
      </p:sp>
      <p:cxnSp>
        <p:nvCxnSpPr>
          <p:cNvPr id="30" name="Connecteur droit avec flèche 29"/>
          <p:cNvCxnSpPr>
            <a:stCxn id="15" idx="2"/>
            <a:endCxn id="28" idx="0"/>
          </p:cNvCxnSpPr>
          <p:nvPr/>
        </p:nvCxnSpPr>
        <p:spPr>
          <a:xfrm>
            <a:off x="6096000" y="2288652"/>
            <a:ext cx="14357" cy="18292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/>
          <p:nvPr/>
        </p:nvCxnSpPr>
        <p:spPr>
          <a:xfrm>
            <a:off x="3313303" y="4437156"/>
            <a:ext cx="1315258" cy="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9030876" y="4090970"/>
            <a:ext cx="26017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Saisies des données historiques en France</a:t>
            </a:r>
          </a:p>
        </p:txBody>
      </p:sp>
      <p:cxnSp>
        <p:nvCxnSpPr>
          <p:cNvPr id="26" name="Connecteur droit avec flèche 25"/>
          <p:cNvCxnSpPr/>
          <p:nvPr/>
        </p:nvCxnSpPr>
        <p:spPr>
          <a:xfrm>
            <a:off x="7563437" y="4414136"/>
            <a:ext cx="1315258" cy="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cteur droit avec flèche 2"/>
          <p:cNvCxnSpPr>
            <a:endCxn id="22" idx="0"/>
          </p:cNvCxnSpPr>
          <p:nvPr/>
        </p:nvCxnSpPr>
        <p:spPr>
          <a:xfrm>
            <a:off x="6096000" y="2288652"/>
            <a:ext cx="4235775" cy="180231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0" y="1919320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Données de baguages</a:t>
            </a:r>
            <a:endParaRPr lang="fr-FR" dirty="0"/>
          </a:p>
        </p:txBody>
      </p:sp>
      <p:sp>
        <p:nvSpPr>
          <p:cNvPr id="27" name="Text Box 6"/>
          <p:cNvSpPr txBox="1">
            <a:spLocks noChangeArrowheads="1"/>
          </p:cNvSpPr>
          <p:nvPr/>
        </p:nvSpPr>
        <p:spPr bwMode="auto">
          <a:xfrm>
            <a:off x="801832" y="207385"/>
            <a:ext cx="434715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altLang="fr-FR" sz="2000" b="1" dirty="0">
                <a:solidFill>
                  <a:schemeClr val="accent6"/>
                </a:solidFill>
              </a:rPr>
              <a:t>C</a:t>
            </a:r>
            <a:r>
              <a:rPr lang="fr-FR" altLang="fr-FR" sz="2000" b="1" dirty="0" smtClean="0">
                <a:solidFill>
                  <a:schemeClr val="accent6"/>
                </a:solidFill>
              </a:rPr>
              <a:t>hangements </a:t>
            </a:r>
            <a:r>
              <a:rPr lang="fr-FR" altLang="fr-FR" sz="2000" b="1" dirty="0">
                <a:solidFill>
                  <a:schemeClr val="accent6"/>
                </a:solidFill>
              </a:rPr>
              <a:t>de stratégies migratoires </a:t>
            </a:r>
          </a:p>
        </p:txBody>
      </p:sp>
      <p:sp>
        <p:nvSpPr>
          <p:cNvPr id="34" name="ZoneTexte 33"/>
          <p:cNvSpPr txBox="1"/>
          <p:nvPr/>
        </p:nvSpPr>
        <p:spPr>
          <a:xfrm>
            <a:off x="711505" y="3975491"/>
            <a:ext cx="2601798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Demande des données européennes</a:t>
            </a:r>
          </a:p>
          <a:p>
            <a:pPr algn="ctr"/>
            <a:endParaRPr lang="fr-FR" sz="1600" dirty="0" smtClean="0"/>
          </a:p>
          <a:p>
            <a:pPr algn="ctr"/>
            <a:endParaRPr lang="fr-FR" sz="1600" dirty="0"/>
          </a:p>
          <a:p>
            <a:pPr algn="ctr"/>
            <a:r>
              <a:rPr lang="fr-FR" dirty="0" smtClean="0"/>
              <a:t>450 000 individus</a:t>
            </a:r>
            <a:endParaRPr lang="fr-FR" dirty="0"/>
          </a:p>
        </p:txBody>
      </p:sp>
      <p:pic>
        <p:nvPicPr>
          <p:cNvPr id="35" name="Imag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98" y="5662330"/>
            <a:ext cx="2178211" cy="860745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1058033" y="4989690"/>
            <a:ext cx="1865789" cy="40157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ZoneTexte 36"/>
          <p:cNvSpPr txBox="1"/>
          <p:nvPr/>
        </p:nvSpPr>
        <p:spPr>
          <a:xfrm>
            <a:off x="801832" y="1069034"/>
            <a:ext cx="9301724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fr-FR" altLang="fr-FR" dirty="0" smtClean="0">
                <a:solidFill>
                  <a:schemeClr val="accent6"/>
                </a:solidFill>
              </a:rPr>
              <a:t>Objectif : </a:t>
            </a:r>
            <a:r>
              <a:rPr lang="fr-FR" altLang="fr-FR" dirty="0"/>
              <a:t>Identification des aires d’origine des contingents de migrateurs </a:t>
            </a:r>
          </a:p>
        </p:txBody>
      </p:sp>
      <p:sp>
        <p:nvSpPr>
          <p:cNvPr id="38" name="Rectangle 7"/>
          <p:cNvSpPr>
            <a:spLocks noChangeArrowheads="1"/>
          </p:cNvSpPr>
          <p:nvPr/>
        </p:nvSpPr>
        <p:spPr bwMode="auto">
          <a:xfrm>
            <a:off x="207095" y="207385"/>
            <a:ext cx="503237" cy="431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b="1" dirty="0" smtClean="0"/>
              <a:t>3.</a:t>
            </a:r>
            <a:r>
              <a:rPr lang="fr-FR" altLang="fr-FR" sz="12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75233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516371" y="639185"/>
            <a:ext cx="11906538" cy="9236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207095" y="1888665"/>
            <a:ext cx="5456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accent6"/>
                </a:solidFill>
              </a:rPr>
              <a:t>Caractérisation de l’effort de baguage en Europe</a:t>
            </a:r>
            <a:endParaRPr lang="fr-FR" dirty="0">
              <a:solidFill>
                <a:schemeClr val="accent6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093" y="1984505"/>
            <a:ext cx="5147037" cy="4067858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710332" y="2601798"/>
            <a:ext cx="4672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 smtClean="0"/>
              <a:t>Données de 23 centres du réseau EURING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801832" y="207385"/>
            <a:ext cx="434715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altLang="fr-FR" sz="2000" b="1" dirty="0">
                <a:solidFill>
                  <a:schemeClr val="accent6"/>
                </a:solidFill>
              </a:rPr>
              <a:t>C</a:t>
            </a:r>
            <a:r>
              <a:rPr lang="fr-FR" altLang="fr-FR" sz="2000" b="1" dirty="0" smtClean="0">
                <a:solidFill>
                  <a:schemeClr val="accent6"/>
                </a:solidFill>
              </a:rPr>
              <a:t>hangements </a:t>
            </a:r>
            <a:r>
              <a:rPr lang="fr-FR" altLang="fr-FR" sz="2000" b="1" dirty="0">
                <a:solidFill>
                  <a:schemeClr val="accent6"/>
                </a:solidFill>
              </a:rPr>
              <a:t>de stratégies migratoires 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801832" y="1069034"/>
            <a:ext cx="9301724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fr-FR" altLang="fr-FR" dirty="0" smtClean="0">
                <a:solidFill>
                  <a:schemeClr val="accent6"/>
                </a:solidFill>
              </a:rPr>
              <a:t>Objectif : </a:t>
            </a:r>
            <a:r>
              <a:rPr lang="fr-FR" altLang="fr-FR" dirty="0"/>
              <a:t>Identification des aires d’origine des contingents de migrateurs </a:t>
            </a: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207095" y="207385"/>
            <a:ext cx="503237" cy="431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b="1" dirty="0" smtClean="0"/>
              <a:t>3.</a:t>
            </a:r>
            <a:r>
              <a:rPr lang="fr-FR" altLang="fr-FR" sz="12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23156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07095" y="207385"/>
            <a:ext cx="503237" cy="431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b="1" dirty="0"/>
              <a:t>1.</a:t>
            </a:r>
            <a:r>
              <a:rPr lang="fr-FR" altLang="fr-FR" sz="1200" b="1" dirty="0"/>
              <a:t>1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516371" y="639185"/>
            <a:ext cx="11906538" cy="9236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801832" y="207385"/>
            <a:ext cx="699204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altLang="fr-FR" sz="2000" b="1" dirty="0">
                <a:solidFill>
                  <a:schemeClr val="accent6"/>
                </a:solidFill>
              </a:rPr>
              <a:t>Les grands Turdidés: une ressource cynégétique de premier plan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1" r="57823"/>
          <a:stretch/>
        </p:blipFill>
        <p:spPr>
          <a:xfrm>
            <a:off x="287952" y="1561139"/>
            <a:ext cx="3307645" cy="47625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4" name="Picture 6" descr="Résultat de recherche d'images pour &quot;merle noir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83699" y="2586389"/>
            <a:ext cx="2034000" cy="1356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Résultat de recherche d'images pour &quot;grive musicienne&quot;"/>
          <p:cNvPicPr preferRelativeResize="0"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83699" y="4173844"/>
            <a:ext cx="2034000" cy="13572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ZoneTexte 48"/>
          <p:cNvSpPr txBox="1"/>
          <p:nvPr/>
        </p:nvSpPr>
        <p:spPr>
          <a:xfrm>
            <a:off x="2779205" y="6092613"/>
            <a:ext cx="17456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©Sud Ouest</a:t>
            </a:r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271437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516371" y="639185"/>
            <a:ext cx="11906538" cy="9236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207095" y="1888665"/>
            <a:ext cx="5456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accent6"/>
                </a:solidFill>
              </a:rPr>
              <a:t>Caractérisation de l’effort de baguage en Europe</a:t>
            </a:r>
            <a:endParaRPr lang="fr-FR" dirty="0">
              <a:solidFill>
                <a:schemeClr val="accent6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418" y="1984505"/>
            <a:ext cx="4579712" cy="3619484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710332" y="2601798"/>
            <a:ext cx="50493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 smtClean="0"/>
              <a:t>Données de 23 centres du réseau EURING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Données variable selon les pays et les années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 smtClean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668" y="1985988"/>
            <a:ext cx="5153799" cy="4068000"/>
          </a:xfrm>
          <a:prstGeom prst="rect">
            <a:avLst/>
          </a:prstGeom>
        </p:spPr>
      </p:pic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801832" y="207385"/>
            <a:ext cx="434715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altLang="fr-FR" sz="2000" b="1" dirty="0">
                <a:solidFill>
                  <a:schemeClr val="accent6"/>
                </a:solidFill>
              </a:rPr>
              <a:t>C</a:t>
            </a:r>
            <a:r>
              <a:rPr lang="fr-FR" altLang="fr-FR" sz="2000" b="1" dirty="0" smtClean="0">
                <a:solidFill>
                  <a:schemeClr val="accent6"/>
                </a:solidFill>
              </a:rPr>
              <a:t>hangements </a:t>
            </a:r>
            <a:r>
              <a:rPr lang="fr-FR" altLang="fr-FR" sz="2000" b="1" dirty="0">
                <a:solidFill>
                  <a:schemeClr val="accent6"/>
                </a:solidFill>
              </a:rPr>
              <a:t>de stratégies migratoires 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801832" y="1069034"/>
            <a:ext cx="9301724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fr-FR" altLang="fr-FR" dirty="0" smtClean="0">
                <a:solidFill>
                  <a:schemeClr val="accent6"/>
                </a:solidFill>
              </a:rPr>
              <a:t>Objectif : </a:t>
            </a:r>
            <a:r>
              <a:rPr lang="fr-FR" altLang="fr-FR" dirty="0"/>
              <a:t>Identification des aires d’origine des contingents de migrateurs </a:t>
            </a:r>
          </a:p>
        </p:txBody>
      </p:sp>
      <p:sp>
        <p:nvSpPr>
          <p:cNvPr id="16" name="Rectangle 7"/>
          <p:cNvSpPr>
            <a:spLocks noChangeArrowheads="1"/>
          </p:cNvSpPr>
          <p:nvPr/>
        </p:nvSpPr>
        <p:spPr bwMode="auto">
          <a:xfrm>
            <a:off x="207095" y="207385"/>
            <a:ext cx="503237" cy="431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b="1" dirty="0" smtClean="0"/>
              <a:t>3.</a:t>
            </a:r>
            <a:r>
              <a:rPr lang="fr-FR" altLang="fr-FR" sz="12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47029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516371" y="639185"/>
            <a:ext cx="11906538" cy="9236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207095" y="1888665"/>
            <a:ext cx="5456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accent6"/>
                </a:solidFill>
              </a:rPr>
              <a:t>Caractérisation de l’effort de baguage en Europe</a:t>
            </a:r>
            <a:endParaRPr lang="fr-FR" dirty="0">
              <a:solidFill>
                <a:schemeClr val="accent6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710332" y="2601798"/>
            <a:ext cx="53331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 smtClean="0"/>
              <a:t>Données de 23 centres du réseau EURING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 smtClean="0"/>
              <a:t>Données variable selon les pays et les années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E</a:t>
            </a:r>
            <a:r>
              <a:rPr lang="fr-FR" dirty="0" smtClean="0"/>
              <a:t>ffort en forte hausse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 smtClean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9909" y="891383"/>
            <a:ext cx="4871849" cy="5836002"/>
          </a:xfrm>
          <a:prstGeom prst="rect">
            <a:avLst/>
          </a:prstGeom>
        </p:spPr>
      </p:pic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801832" y="207385"/>
            <a:ext cx="434715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altLang="fr-FR" sz="2000" b="1" dirty="0">
                <a:solidFill>
                  <a:schemeClr val="accent6"/>
                </a:solidFill>
              </a:rPr>
              <a:t>C</a:t>
            </a:r>
            <a:r>
              <a:rPr lang="fr-FR" altLang="fr-FR" sz="2000" b="1" dirty="0" smtClean="0">
                <a:solidFill>
                  <a:schemeClr val="accent6"/>
                </a:solidFill>
              </a:rPr>
              <a:t>hangements </a:t>
            </a:r>
            <a:r>
              <a:rPr lang="fr-FR" altLang="fr-FR" sz="2000" b="1" dirty="0">
                <a:solidFill>
                  <a:schemeClr val="accent6"/>
                </a:solidFill>
              </a:rPr>
              <a:t>de stratégies migratoires 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801832" y="1069034"/>
            <a:ext cx="9301724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fr-FR" altLang="fr-FR" dirty="0" smtClean="0">
                <a:solidFill>
                  <a:schemeClr val="accent6"/>
                </a:solidFill>
              </a:rPr>
              <a:t>Objectif : </a:t>
            </a:r>
            <a:r>
              <a:rPr lang="fr-FR" altLang="fr-FR" dirty="0"/>
              <a:t>Identification des aires d’origine des contingents de migrateurs </a:t>
            </a:r>
          </a:p>
        </p:txBody>
      </p:sp>
      <p:sp>
        <p:nvSpPr>
          <p:cNvPr id="16" name="Rectangle 7"/>
          <p:cNvSpPr>
            <a:spLocks noChangeArrowheads="1"/>
          </p:cNvSpPr>
          <p:nvPr/>
        </p:nvSpPr>
        <p:spPr bwMode="auto">
          <a:xfrm>
            <a:off x="207095" y="207385"/>
            <a:ext cx="503237" cy="431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b="1" dirty="0" smtClean="0"/>
              <a:t>3.</a:t>
            </a:r>
            <a:r>
              <a:rPr lang="fr-FR" altLang="fr-FR" sz="12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07230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516371" y="639185"/>
            <a:ext cx="11906538" cy="9236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207095" y="1888665"/>
            <a:ext cx="5456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accent6"/>
                </a:solidFill>
              </a:rPr>
              <a:t>Caractérisation de l’effort de baguage en Europe</a:t>
            </a:r>
            <a:endParaRPr lang="fr-FR" dirty="0">
              <a:solidFill>
                <a:schemeClr val="accent6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710332" y="2601798"/>
            <a:ext cx="530158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 smtClean="0"/>
              <a:t>Données de 23 centres du réseau EURING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Données variable selon les pays et les années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dirty="0"/>
              <a:t>E</a:t>
            </a:r>
            <a:r>
              <a:rPr lang="fr-FR" dirty="0" smtClean="0"/>
              <a:t>ffort en forte hausse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 smtClean="0"/>
              <a:t>Quelques chiffres :</a:t>
            </a:r>
          </a:p>
          <a:p>
            <a:pPr lvl="1"/>
            <a:r>
              <a:rPr lang="fr-FR" dirty="0" smtClean="0"/>
              <a:t> </a:t>
            </a:r>
          </a:p>
          <a:p>
            <a:pPr lvl="1"/>
            <a:r>
              <a:rPr lang="fr-FR" dirty="0" smtClean="0">
                <a:solidFill>
                  <a:schemeClr val="accent6"/>
                </a:solidFill>
              </a:rPr>
              <a:t>1909</a:t>
            </a:r>
            <a:r>
              <a:rPr lang="fr-FR" dirty="0" smtClean="0"/>
              <a:t> : Premières données</a:t>
            </a:r>
          </a:p>
          <a:p>
            <a:pPr lvl="1"/>
            <a:r>
              <a:rPr lang="fr-FR" dirty="0" smtClean="0">
                <a:solidFill>
                  <a:schemeClr val="accent6"/>
                </a:solidFill>
                <a:latin typeface="Calibri" panose="020F0502020204030204" pitchFamily="34" charset="0"/>
              </a:rPr>
              <a:t>157 820 </a:t>
            </a:r>
            <a:r>
              <a:rPr lang="fr-FR" dirty="0" smtClean="0">
                <a:solidFill>
                  <a:srgbClr val="000000"/>
                </a:solidFill>
                <a:latin typeface="Calibri" panose="020F0502020204030204" pitchFamily="34" charset="0"/>
              </a:rPr>
              <a:t>: Turdidés bagués en 2016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9909" y="891383"/>
            <a:ext cx="4871849" cy="5836002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332123" y="5235689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2245574" y="5790077"/>
            <a:ext cx="22436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fr-FR" b="1" dirty="0"/>
              <a:t>Total : </a:t>
            </a:r>
            <a:r>
              <a:rPr lang="fr-FR" b="1" dirty="0">
                <a:solidFill>
                  <a:schemeClr val="accent6"/>
                </a:solidFill>
              </a:rPr>
              <a:t>4 400 878 </a:t>
            </a:r>
          </a:p>
        </p:txBody>
      </p:sp>
      <p:cxnSp>
        <p:nvCxnSpPr>
          <p:cNvPr id="10" name="Connecteur droit avec flèche 9"/>
          <p:cNvCxnSpPr/>
          <p:nvPr/>
        </p:nvCxnSpPr>
        <p:spPr>
          <a:xfrm>
            <a:off x="1556196" y="5976594"/>
            <a:ext cx="89471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801832" y="207385"/>
            <a:ext cx="434715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altLang="fr-FR" sz="2000" b="1" dirty="0">
                <a:solidFill>
                  <a:schemeClr val="accent6"/>
                </a:solidFill>
              </a:rPr>
              <a:t>C</a:t>
            </a:r>
            <a:r>
              <a:rPr lang="fr-FR" altLang="fr-FR" sz="2000" b="1" dirty="0" smtClean="0">
                <a:solidFill>
                  <a:schemeClr val="accent6"/>
                </a:solidFill>
              </a:rPr>
              <a:t>hangements </a:t>
            </a:r>
            <a:r>
              <a:rPr lang="fr-FR" altLang="fr-FR" sz="2000" b="1" dirty="0">
                <a:solidFill>
                  <a:schemeClr val="accent6"/>
                </a:solidFill>
              </a:rPr>
              <a:t>de stratégies migratoires 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801832" y="1069034"/>
            <a:ext cx="9301724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fr-FR" altLang="fr-FR" dirty="0" smtClean="0">
                <a:solidFill>
                  <a:schemeClr val="accent6"/>
                </a:solidFill>
              </a:rPr>
              <a:t>Objectif : </a:t>
            </a:r>
            <a:r>
              <a:rPr lang="fr-FR" altLang="fr-FR" dirty="0"/>
              <a:t>Identification des aires d’origine des contingents de migrateurs </a:t>
            </a:r>
          </a:p>
        </p:txBody>
      </p:sp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207095" y="207385"/>
            <a:ext cx="503237" cy="431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b="1" dirty="0" smtClean="0"/>
              <a:t>3.</a:t>
            </a:r>
            <a:r>
              <a:rPr lang="fr-FR" altLang="fr-FR" sz="12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00305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516371" y="639185"/>
            <a:ext cx="11906538" cy="9236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0" y="1626500"/>
            <a:ext cx="4996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Tendances des populations hivernantes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76" y="2351652"/>
            <a:ext cx="5426800" cy="38376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469" y="2351652"/>
            <a:ext cx="5426800" cy="3837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6" name="Rectangle 27"/>
          <p:cNvSpPr>
            <a:spLocks noChangeArrowheads="1"/>
          </p:cNvSpPr>
          <p:nvPr/>
        </p:nvSpPr>
        <p:spPr bwMode="auto">
          <a:xfrm>
            <a:off x="8383809" y="6296811"/>
            <a:ext cx="364240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200" dirty="0">
                <a:latin typeface="+mn-lt"/>
              </a:rPr>
              <a:t>Source: </a:t>
            </a:r>
            <a:r>
              <a:rPr lang="fr-FR" altLang="fr-FR" sz="1200" dirty="0">
                <a:solidFill>
                  <a:schemeClr val="accent1"/>
                </a:solidFill>
                <a:latin typeface="+mn-lt"/>
              </a:rPr>
              <a:t>Réseau ONCFS-FNC-FDC « </a:t>
            </a:r>
            <a:r>
              <a:rPr lang="fr-FR" altLang="fr-FR" sz="1200" dirty="0" smtClean="0">
                <a:solidFill>
                  <a:schemeClr val="accent1"/>
                </a:solidFill>
                <a:latin typeface="+mn-lt"/>
              </a:rPr>
              <a:t>Programme FLASH</a:t>
            </a:r>
            <a:r>
              <a:rPr lang="fr-FR" altLang="fr-FR" sz="1200" dirty="0">
                <a:solidFill>
                  <a:schemeClr val="accent1"/>
                </a:solidFill>
                <a:latin typeface="+mn-lt"/>
              </a:rPr>
              <a:t> </a:t>
            </a:r>
            <a:r>
              <a:rPr lang="fr-FR" altLang="fr-FR" sz="1200" dirty="0" smtClean="0">
                <a:solidFill>
                  <a:schemeClr val="accent1"/>
                </a:solidFill>
                <a:latin typeface="+mn-lt"/>
              </a:rPr>
              <a:t>» </a:t>
            </a:r>
            <a:endParaRPr lang="fr-FR" altLang="fr-FR" sz="1200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207095" y="207385"/>
            <a:ext cx="503237" cy="431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b="1" dirty="0" smtClean="0"/>
              <a:t>3.</a:t>
            </a:r>
            <a:r>
              <a:rPr lang="fr-FR" altLang="fr-FR" sz="1200" b="1" dirty="0" smtClean="0"/>
              <a:t>3</a:t>
            </a:r>
            <a:endParaRPr lang="fr-FR" altLang="fr-FR" sz="1200" b="1" dirty="0"/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801832" y="207385"/>
            <a:ext cx="434715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altLang="fr-FR" sz="2000" b="1" dirty="0">
                <a:solidFill>
                  <a:schemeClr val="accent6"/>
                </a:solidFill>
              </a:rPr>
              <a:t>C</a:t>
            </a:r>
            <a:r>
              <a:rPr lang="fr-FR" altLang="fr-FR" sz="2000" b="1" dirty="0" smtClean="0">
                <a:solidFill>
                  <a:schemeClr val="accent6"/>
                </a:solidFill>
              </a:rPr>
              <a:t>hangements </a:t>
            </a:r>
            <a:r>
              <a:rPr lang="fr-FR" altLang="fr-FR" sz="2000" b="1" dirty="0">
                <a:solidFill>
                  <a:schemeClr val="accent6"/>
                </a:solidFill>
              </a:rPr>
              <a:t>de stratégies migratoires 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801832" y="1069034"/>
            <a:ext cx="1297355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fr-FR" altLang="fr-FR" dirty="0" smtClean="0">
                <a:solidFill>
                  <a:schemeClr val="accent6"/>
                </a:solidFill>
              </a:rPr>
              <a:t>Ressources</a:t>
            </a:r>
            <a:endParaRPr lang="fr-FR" altLang="fr-FR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83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/>
          <p:nvPr/>
        </p:nvCxnSpPr>
        <p:spPr>
          <a:xfrm>
            <a:off x="516371" y="639185"/>
            <a:ext cx="11906538" cy="9236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0526628"/>
              </p:ext>
            </p:extLst>
          </p:nvPr>
        </p:nvGraphicFramePr>
        <p:xfrm>
          <a:off x="902243" y="2144320"/>
          <a:ext cx="5069391" cy="3224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1553591" y="5216631"/>
            <a:ext cx="12001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400">
                <a:solidFill>
                  <a:schemeClr val="accent5"/>
                </a:solidFill>
                <a:latin typeface="+mn-lt"/>
              </a:rPr>
              <a:t>Froid &amp; Sec</a:t>
            </a: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4829107" y="5216631"/>
            <a:ext cx="17938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400">
                <a:solidFill>
                  <a:schemeClr val="accent2"/>
                </a:solidFill>
                <a:latin typeface="+mn-lt"/>
              </a:rPr>
              <a:t>Chaud &amp; Humide</a:t>
            </a:r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 flipH="1">
            <a:off x="2020316" y="5149956"/>
            <a:ext cx="600075" cy="0"/>
          </a:xfrm>
          <a:prstGeom prst="line">
            <a:avLst/>
          </a:prstGeom>
          <a:noFill/>
          <a:ln w="9525">
            <a:solidFill>
              <a:schemeClr val="accent5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>
              <a:solidFill>
                <a:schemeClr val="accent5"/>
              </a:solidFill>
            </a:endParaRPr>
          </a:p>
        </p:txBody>
      </p:sp>
      <p:sp>
        <p:nvSpPr>
          <p:cNvPr id="16" name="Line 16"/>
          <p:cNvSpPr>
            <a:spLocks noChangeShapeType="1"/>
          </p:cNvSpPr>
          <p:nvPr/>
        </p:nvSpPr>
        <p:spPr bwMode="auto">
          <a:xfrm>
            <a:off x="4895782" y="5156306"/>
            <a:ext cx="733425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17" name="Image 16" descr="Résultat de recherche d'images pour &quot;NAO Climate&quot;">
            <a:hlinkClick r:id="rId4" tgtFrame="&quot;_blank&quot;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765" y="2373550"/>
            <a:ext cx="4406010" cy="2369435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Rectangle 27"/>
          <p:cNvSpPr>
            <a:spLocks noChangeArrowheads="1"/>
          </p:cNvSpPr>
          <p:nvPr/>
        </p:nvSpPr>
        <p:spPr bwMode="auto">
          <a:xfrm>
            <a:off x="6469640" y="6191115"/>
            <a:ext cx="541648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fr-FR" altLang="fr-FR" sz="1200" dirty="0">
                <a:latin typeface="+mn-lt"/>
              </a:rPr>
              <a:t>Source: </a:t>
            </a:r>
            <a:r>
              <a:rPr lang="fr-FR" altLang="fr-FR" sz="1200" dirty="0">
                <a:solidFill>
                  <a:schemeClr val="accent1"/>
                </a:solidFill>
                <a:latin typeface="+mn-lt"/>
              </a:rPr>
              <a:t>Réseau ONCFS-FNC-FDC « Oiseaux de passage </a:t>
            </a:r>
            <a:r>
              <a:rPr lang="fr-FR" altLang="fr-FR" sz="1200" dirty="0" smtClean="0">
                <a:solidFill>
                  <a:schemeClr val="accent1"/>
                </a:solidFill>
                <a:latin typeface="+mn-lt"/>
              </a:rPr>
              <a:t>»,  </a:t>
            </a:r>
            <a:r>
              <a:rPr lang="fr-FR" sz="1200" dirty="0" err="1">
                <a:solidFill>
                  <a:schemeClr val="accent1"/>
                </a:solidFill>
              </a:rPr>
              <a:t>Lehikoinen</a:t>
            </a:r>
            <a:r>
              <a:rPr lang="fr-FR" sz="1200" dirty="0">
                <a:solidFill>
                  <a:schemeClr val="accent1"/>
                </a:solidFill>
              </a:rPr>
              <a:t> </a:t>
            </a:r>
            <a:r>
              <a:rPr lang="fr-FR" sz="1200" i="1" dirty="0">
                <a:solidFill>
                  <a:schemeClr val="accent1"/>
                </a:solidFill>
              </a:rPr>
              <a:t>et al. </a:t>
            </a:r>
            <a:r>
              <a:rPr lang="fr-FR" sz="1200" dirty="0">
                <a:solidFill>
                  <a:schemeClr val="accent1"/>
                </a:solidFill>
              </a:rPr>
              <a:t>(2013</a:t>
            </a:r>
            <a:r>
              <a:rPr lang="fr-FR" sz="1200" dirty="0" smtClean="0">
                <a:solidFill>
                  <a:schemeClr val="accent1"/>
                </a:solidFill>
              </a:rPr>
              <a:t>)</a:t>
            </a:r>
            <a:r>
              <a:rPr lang="fr-FR" altLang="fr-FR" sz="1200" dirty="0" smtClean="0">
                <a:solidFill>
                  <a:schemeClr val="accent1"/>
                </a:solidFill>
                <a:latin typeface="+mn-lt"/>
              </a:rPr>
              <a:t> </a:t>
            </a:r>
            <a:endParaRPr lang="fr-FR" altLang="fr-FR" sz="1200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5120604" y="4789549"/>
            <a:ext cx="283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accent2"/>
                </a:solidFill>
              </a:rPr>
              <a:t>+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2178463" y="4786974"/>
            <a:ext cx="283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/>
                </a:solidFill>
              </a:rPr>
              <a:t>-</a:t>
            </a:r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207095" y="207385"/>
            <a:ext cx="503237" cy="431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b="1" dirty="0" smtClean="0"/>
              <a:t>3.</a:t>
            </a:r>
            <a:r>
              <a:rPr lang="fr-FR" altLang="fr-FR" sz="1200" b="1" dirty="0" smtClean="0"/>
              <a:t>3</a:t>
            </a:r>
            <a:endParaRPr lang="fr-FR" altLang="fr-FR" sz="1200" b="1" dirty="0"/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801832" y="207385"/>
            <a:ext cx="434715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altLang="fr-FR" sz="2000" b="1" dirty="0">
                <a:solidFill>
                  <a:schemeClr val="accent6"/>
                </a:solidFill>
              </a:rPr>
              <a:t>C</a:t>
            </a:r>
            <a:r>
              <a:rPr lang="fr-FR" altLang="fr-FR" sz="2000" b="1" dirty="0" smtClean="0">
                <a:solidFill>
                  <a:schemeClr val="accent6"/>
                </a:solidFill>
              </a:rPr>
              <a:t>hangements </a:t>
            </a:r>
            <a:r>
              <a:rPr lang="fr-FR" altLang="fr-FR" sz="2000" b="1" dirty="0">
                <a:solidFill>
                  <a:schemeClr val="accent6"/>
                </a:solidFill>
              </a:rPr>
              <a:t>de stratégies migratoires </a:t>
            </a:r>
          </a:p>
        </p:txBody>
      </p:sp>
      <p:pic>
        <p:nvPicPr>
          <p:cNvPr id="22" name="Picture 19" descr="Afficher l'image d'origine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4F1EA"/>
              </a:clrFrom>
              <a:clrTo>
                <a:srgbClr val="F4F1EA">
                  <a:alpha val="0"/>
                </a:srgbClr>
              </a:clrTo>
            </a:clrChange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5" t="17490" r="38281" b="27367"/>
          <a:stretch>
            <a:fillRect/>
          </a:stretch>
        </p:blipFill>
        <p:spPr bwMode="auto">
          <a:xfrm flipH="1">
            <a:off x="4605023" y="1779869"/>
            <a:ext cx="1598721" cy="1267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2763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07095" y="207385"/>
            <a:ext cx="503237" cy="431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fr-FR" altLang="fr-FR" sz="1200" b="1" dirty="0"/>
          </a:p>
        </p:txBody>
      </p:sp>
      <p:cxnSp>
        <p:nvCxnSpPr>
          <p:cNvPr id="6" name="Connecteur droit 5"/>
          <p:cNvCxnSpPr/>
          <p:nvPr/>
        </p:nvCxnSpPr>
        <p:spPr>
          <a:xfrm>
            <a:off x="516371" y="639185"/>
            <a:ext cx="11906538" cy="9236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801832" y="207385"/>
            <a:ext cx="190289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altLang="fr-FR" sz="2000" b="1" dirty="0" smtClean="0">
                <a:solidFill>
                  <a:schemeClr val="accent6"/>
                </a:solidFill>
              </a:rPr>
              <a:t>Remerciements </a:t>
            </a:r>
            <a:endParaRPr lang="fr-FR" altLang="fr-FR" sz="2000" b="1" dirty="0">
              <a:solidFill>
                <a:schemeClr val="accent6"/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993751" y="1458873"/>
            <a:ext cx="547588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Directeur: P.Y. Henry </a:t>
            </a:r>
          </a:p>
          <a:p>
            <a:r>
              <a:rPr lang="fr-FR" dirty="0" smtClean="0"/>
              <a:t>Co-directeurs : C. Eraud &amp; F. </a:t>
            </a:r>
            <a:r>
              <a:rPr lang="fr-FR" dirty="0" err="1" smtClean="0"/>
              <a:t>Jiguet</a:t>
            </a:r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dirty="0"/>
              <a:t>Les personnels Muséum et </a:t>
            </a:r>
            <a:r>
              <a:rPr lang="fr-FR" dirty="0" smtClean="0"/>
              <a:t>ONCFS</a:t>
            </a:r>
          </a:p>
          <a:p>
            <a:endParaRPr lang="fr-FR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dirty="0" smtClean="0"/>
              <a:t>L’ONCFS pour son financement</a:t>
            </a:r>
          </a:p>
          <a:p>
            <a:pPr algn="ctr"/>
            <a:endParaRPr lang="fr-FR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dirty="0" smtClean="0"/>
              <a:t>Le CRBPO pour son accueil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 smtClean="0"/>
          </a:p>
          <a:p>
            <a:pPr algn="ctr"/>
            <a:r>
              <a:rPr lang="fr-FR" dirty="0" smtClean="0"/>
              <a:t>L’ensemble des bagueurs français…</a:t>
            </a:r>
          </a:p>
          <a:p>
            <a:pPr algn="ctr"/>
            <a:endParaRPr lang="fr-FR" dirty="0"/>
          </a:p>
          <a:p>
            <a:pPr algn="ctr"/>
            <a:r>
              <a:rPr lang="fr-FR" dirty="0" smtClean="0"/>
              <a:t>Merci à vous !</a:t>
            </a:r>
            <a:endParaRPr lang="fr-FR" dirty="0"/>
          </a:p>
        </p:txBody>
      </p:sp>
      <p:pic>
        <p:nvPicPr>
          <p:cNvPr id="16" name="Picture 2" descr="Résultat de recherche d'image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3" r="16077"/>
          <a:stretch/>
        </p:blipFill>
        <p:spPr bwMode="auto">
          <a:xfrm>
            <a:off x="6940485" y="5227931"/>
            <a:ext cx="1357312" cy="1195922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17" name="Picture 2" descr="Résultat de recherche d'images pour &quot;logo muséum national d'histoire naturelle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0670" y="5318336"/>
            <a:ext cx="890743" cy="1019644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8883" y="5287729"/>
            <a:ext cx="1790700" cy="10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339" y="1349908"/>
            <a:ext cx="3967261" cy="317653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5336818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fr-FR" dirty="0"/>
          </a:p>
        </p:txBody>
      </p:sp>
      <p:sp>
        <p:nvSpPr>
          <p:cNvPr id="22" name="Rectangle 21"/>
          <p:cNvSpPr/>
          <p:nvPr/>
        </p:nvSpPr>
        <p:spPr>
          <a:xfrm>
            <a:off x="10286274" y="4287532"/>
            <a:ext cx="10438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000" dirty="0" smtClean="0"/>
              <a:t>©</a:t>
            </a:r>
            <a:r>
              <a:rPr lang="fr-FR" sz="1000" dirty="0" err="1"/>
              <a:t>C</a:t>
            </a:r>
            <a:r>
              <a:rPr lang="fr-FR" sz="1000" dirty="0" err="1" smtClean="0"/>
              <a:t>hassepassion</a:t>
            </a:r>
            <a:endParaRPr lang="fr-FR" sz="1000" dirty="0"/>
          </a:p>
          <a:p>
            <a:endParaRPr lang="fr-FR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22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ésultat de recherche d'images pour &quot;grive musicienne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3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1076467" y="2964526"/>
            <a:ext cx="32078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/>
              <a:t>Merci de votre </a:t>
            </a:r>
          </a:p>
          <a:p>
            <a:pPr algn="ctr"/>
            <a:r>
              <a:rPr lang="fr-FR" sz="3600" b="1" dirty="0" smtClean="0"/>
              <a:t>attention</a:t>
            </a:r>
            <a:endParaRPr lang="fr-FR" sz="3600" b="1" dirty="0"/>
          </a:p>
        </p:txBody>
      </p:sp>
      <p:sp>
        <p:nvSpPr>
          <p:cNvPr id="11" name="Rectangle 10"/>
          <p:cNvSpPr/>
          <p:nvPr/>
        </p:nvSpPr>
        <p:spPr>
          <a:xfrm>
            <a:off x="11503991" y="6642556"/>
            <a:ext cx="68800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©Peltomäki</a:t>
            </a:r>
            <a:endParaRPr lang="fr-FR" sz="800" dirty="0"/>
          </a:p>
        </p:txBody>
      </p:sp>
      <p:pic>
        <p:nvPicPr>
          <p:cNvPr id="12" name="Picture 2" descr="Image illustrative de l'article Office national de la chasse et de la faune sauvag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6031" y="158946"/>
            <a:ext cx="1587731" cy="91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Le logo du Muséum, datant de la Révolution française, symbolise les Règnes de la nature, la liberté, le travail et leurs fruit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3762" y="275819"/>
            <a:ext cx="588513" cy="68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crbpo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363290"/>
              </a:clrFrom>
              <a:clrTo>
                <a:srgbClr val="36329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7793" y="254952"/>
            <a:ext cx="1208459" cy="722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727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518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07095" y="207385"/>
            <a:ext cx="503237" cy="431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fr-FR" altLang="fr-FR" sz="1200" b="1" dirty="0"/>
          </a:p>
        </p:txBody>
      </p:sp>
      <p:cxnSp>
        <p:nvCxnSpPr>
          <p:cNvPr id="6" name="Connecteur droit 5"/>
          <p:cNvCxnSpPr/>
          <p:nvPr/>
        </p:nvCxnSpPr>
        <p:spPr>
          <a:xfrm>
            <a:off x="516371" y="639185"/>
            <a:ext cx="11906538" cy="9236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801832" y="207385"/>
            <a:ext cx="180549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altLang="fr-FR" sz="2000" b="1" dirty="0" smtClean="0">
                <a:solidFill>
                  <a:schemeClr val="accent6"/>
                </a:solidFill>
              </a:rPr>
              <a:t>Les hypothèses</a:t>
            </a:r>
            <a:endParaRPr lang="fr-FR" altLang="fr-FR" sz="2000" b="1" dirty="0">
              <a:solidFill>
                <a:schemeClr val="accent6"/>
              </a:solidFill>
            </a:endParaRPr>
          </a:p>
        </p:txBody>
      </p:sp>
      <p:sp>
        <p:nvSpPr>
          <p:cNvPr id="25" name="Rectangle 231"/>
          <p:cNvSpPr>
            <a:spLocks noChangeArrowheads="1"/>
          </p:cNvSpPr>
          <p:nvPr/>
        </p:nvSpPr>
        <p:spPr bwMode="auto">
          <a:xfrm>
            <a:off x="242672" y="6414930"/>
            <a:ext cx="8555039" cy="313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fr-FR" altLang="fr-FR" sz="1200" dirty="0"/>
              <a:t>Sources</a:t>
            </a:r>
            <a:r>
              <a:rPr lang="fr-FR" altLang="fr-FR" sz="1200" dirty="0">
                <a:solidFill>
                  <a:schemeClr val="accent1"/>
                </a:solidFill>
              </a:rPr>
              <a:t>: </a:t>
            </a:r>
            <a:r>
              <a:rPr lang="fr-FR" altLang="fr-FR" sz="1200" dirty="0" smtClean="0">
                <a:solidFill>
                  <a:schemeClr val="accent1"/>
                </a:solidFill>
              </a:rPr>
              <a:t>Cyril Eraud</a:t>
            </a:r>
            <a:endParaRPr lang="fr-FR" altLang="fr-FR" sz="1200" dirty="0"/>
          </a:p>
        </p:txBody>
      </p:sp>
      <p:sp>
        <p:nvSpPr>
          <p:cNvPr id="9" name="ZoneTexte 8"/>
          <p:cNvSpPr txBox="1"/>
          <p:nvPr/>
        </p:nvSpPr>
        <p:spPr>
          <a:xfrm>
            <a:off x="1605042" y="1039295"/>
            <a:ext cx="4248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Diminution de la pression de chasse</a:t>
            </a:r>
            <a:endParaRPr lang="fr-FR" dirty="0"/>
          </a:p>
        </p:txBody>
      </p:sp>
      <p:sp>
        <p:nvSpPr>
          <p:cNvPr id="14" name="Ellipse 13"/>
          <p:cNvSpPr/>
          <p:nvPr/>
        </p:nvSpPr>
        <p:spPr>
          <a:xfrm>
            <a:off x="1157569" y="1025271"/>
            <a:ext cx="447473" cy="447473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8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9473660"/>
              </p:ext>
            </p:extLst>
          </p:nvPr>
        </p:nvGraphicFramePr>
        <p:xfrm>
          <a:off x="2214642" y="1857961"/>
          <a:ext cx="6972300" cy="4492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9" name="Connecteur droit avec flèche 18"/>
          <p:cNvCxnSpPr/>
          <p:nvPr/>
        </p:nvCxnSpPr>
        <p:spPr>
          <a:xfrm>
            <a:off x="3339159" y="2567769"/>
            <a:ext cx="5535039" cy="11255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5700792" y="2703114"/>
            <a:ext cx="1585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- 150 000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 rot="16200000">
            <a:off x="1252280" y="3605234"/>
            <a:ext cx="26361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Nombre de permis (En millions)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08355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2" descr="Tendances Gds Turdidés 2000_2015"/>
          <p:cNvPicPr>
            <a:picLocks noChangeAspect="1" noChangeArrowheads="1"/>
          </p:cNvPicPr>
          <p:nvPr/>
        </p:nvPicPr>
        <p:blipFill>
          <a:blip r:embed="rId3" cstate="print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32" y="1164449"/>
            <a:ext cx="4903787" cy="50419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07095" y="207385"/>
            <a:ext cx="503237" cy="431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b="1" dirty="0" smtClean="0"/>
              <a:t>3.</a:t>
            </a:r>
            <a:r>
              <a:rPr lang="fr-FR" altLang="fr-FR" sz="1400" b="1" dirty="0" smtClean="0"/>
              <a:t>4</a:t>
            </a:r>
            <a:endParaRPr lang="fr-FR" altLang="fr-FR" sz="1050" b="1" dirty="0"/>
          </a:p>
        </p:txBody>
      </p:sp>
      <p:cxnSp>
        <p:nvCxnSpPr>
          <p:cNvPr id="6" name="Connecteur droit 5"/>
          <p:cNvCxnSpPr/>
          <p:nvPr/>
        </p:nvCxnSpPr>
        <p:spPr>
          <a:xfrm>
            <a:off x="516371" y="639185"/>
            <a:ext cx="11906538" cy="9236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801832" y="207385"/>
            <a:ext cx="180549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altLang="fr-FR" sz="2000" b="1" dirty="0" smtClean="0">
                <a:solidFill>
                  <a:schemeClr val="accent6"/>
                </a:solidFill>
              </a:rPr>
              <a:t>Les hypothèses</a:t>
            </a:r>
            <a:endParaRPr lang="fr-FR" altLang="fr-FR" sz="2000" b="1" dirty="0">
              <a:solidFill>
                <a:schemeClr val="accent6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01957" y="4105072"/>
            <a:ext cx="1643975" cy="95331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En France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710332" y="6225907"/>
            <a:ext cx="3239926" cy="306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</a:pPr>
            <a:r>
              <a:rPr lang="fr-FR" altLang="fr-FR" sz="1200" dirty="0">
                <a:solidFill>
                  <a:schemeClr val="accent1"/>
                </a:solidFill>
              </a:rPr>
              <a:t>Réseau ONCFS-FNC-FDC « </a:t>
            </a:r>
            <a:r>
              <a:rPr lang="fr-FR" altLang="fr-FR" sz="1200" i="1" dirty="0">
                <a:solidFill>
                  <a:schemeClr val="accent1"/>
                </a:solidFill>
              </a:rPr>
              <a:t>Oiseaux de passage</a:t>
            </a:r>
            <a:r>
              <a:rPr lang="fr-FR" altLang="fr-FR" sz="1200" dirty="0">
                <a:solidFill>
                  <a:schemeClr val="accent1"/>
                </a:solidFill>
              </a:rPr>
              <a:t>  » </a:t>
            </a:r>
          </a:p>
        </p:txBody>
      </p:sp>
      <p:pic>
        <p:nvPicPr>
          <p:cNvPr id="8" name="Picture 5" descr="Tendances Gds Turdidés 2000_2015"/>
          <p:cNvPicPr>
            <a:picLocks noChangeAspect="1" noChangeArrowheads="1"/>
          </p:cNvPicPr>
          <p:nvPr/>
        </p:nvPicPr>
        <p:blipFill>
          <a:blip r:embed="rId3" cstate="print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2514" y="1164449"/>
            <a:ext cx="4903787" cy="50419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6422514" y="6254987"/>
            <a:ext cx="318760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fr-FR" altLang="fr-FR" sz="1200" i="1" dirty="0" err="1">
                <a:solidFill>
                  <a:schemeClr val="accent1"/>
                </a:solidFill>
              </a:rPr>
              <a:t>Pan-European</a:t>
            </a:r>
            <a:r>
              <a:rPr lang="fr-FR" altLang="fr-FR" sz="1200" i="1" dirty="0">
                <a:solidFill>
                  <a:schemeClr val="accent1"/>
                </a:solidFill>
              </a:rPr>
              <a:t> Common Bird Monitoring </a:t>
            </a:r>
            <a:r>
              <a:rPr lang="fr-FR" altLang="fr-FR" sz="1200" i="1" dirty="0" err="1">
                <a:solidFill>
                  <a:schemeClr val="accent1"/>
                </a:solidFill>
              </a:rPr>
              <a:t>Scheme</a:t>
            </a:r>
            <a:endParaRPr lang="fr-FR" altLang="fr-FR" sz="1200" i="1" dirty="0">
              <a:solidFill>
                <a:schemeClr val="accent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212831" y="4105071"/>
            <a:ext cx="1643975" cy="95331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En Europe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0389876" y="1478605"/>
            <a:ext cx="797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accent6"/>
                </a:solidFill>
              </a:rPr>
              <a:t>+ 6%</a:t>
            </a:r>
            <a:endParaRPr lang="fr-FR" dirty="0">
              <a:solidFill>
                <a:schemeClr val="accent6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8016316" y="1478605"/>
            <a:ext cx="797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accent6"/>
                </a:solidFill>
              </a:rPr>
              <a:t>+ 7%</a:t>
            </a:r>
            <a:endParaRPr lang="fr-FR" dirty="0">
              <a:solidFill>
                <a:schemeClr val="accent6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016316" y="3920405"/>
            <a:ext cx="797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-</a:t>
            </a:r>
            <a:r>
              <a:rPr lang="fr-FR" dirty="0" smtClean="0">
                <a:solidFill>
                  <a:srgbClr val="FF0000"/>
                </a:solidFill>
              </a:rPr>
              <a:t> 28%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89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07095" y="207385"/>
            <a:ext cx="503237" cy="431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b="1" dirty="0"/>
              <a:t>1.</a:t>
            </a:r>
            <a:r>
              <a:rPr lang="fr-FR" altLang="fr-FR" sz="1200" b="1" dirty="0"/>
              <a:t>1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516371" y="639185"/>
            <a:ext cx="11906538" cy="9236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801832" y="207385"/>
            <a:ext cx="699204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altLang="fr-FR" sz="2000" b="1" dirty="0">
                <a:solidFill>
                  <a:schemeClr val="accent6"/>
                </a:solidFill>
              </a:rPr>
              <a:t>Les grands Turdidés: une ressource cynégétique de premier plan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1" r="57823"/>
          <a:stretch/>
        </p:blipFill>
        <p:spPr>
          <a:xfrm>
            <a:off x="287952" y="1561139"/>
            <a:ext cx="3307645" cy="47625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3" name="ZoneTexte 32"/>
          <p:cNvSpPr txBox="1"/>
          <p:nvPr/>
        </p:nvSpPr>
        <p:spPr>
          <a:xfrm>
            <a:off x="6269356" y="1772211"/>
            <a:ext cx="2220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En Europe</a:t>
            </a:r>
            <a:r>
              <a:rPr lang="fr-FR" dirty="0"/>
              <a:t> </a:t>
            </a:r>
            <a:r>
              <a:rPr lang="fr-FR" sz="1600" dirty="0"/>
              <a:t>(1995-2004)</a:t>
            </a:r>
            <a:r>
              <a:rPr lang="fr-FR" sz="1600" dirty="0" smtClean="0"/>
              <a:t> </a:t>
            </a:r>
            <a:endParaRPr lang="fr-FR" sz="1400" dirty="0"/>
          </a:p>
        </p:txBody>
      </p:sp>
      <p:pic>
        <p:nvPicPr>
          <p:cNvPr id="34" name="Picture 6" descr="Résultat de recherche d'images pour &quot;merle noir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83699" y="2586389"/>
            <a:ext cx="2034000" cy="1356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Résultat de recherche d'images pour &quot;grive musicienne&quot;"/>
          <p:cNvPicPr preferRelativeResize="0"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83699" y="4173844"/>
            <a:ext cx="2034000" cy="13572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38"/>
          <p:cNvSpPr/>
          <p:nvPr/>
        </p:nvSpPr>
        <p:spPr>
          <a:xfrm>
            <a:off x="6822510" y="3066163"/>
            <a:ext cx="1114417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6</a:t>
            </a:r>
            <a:r>
              <a:rPr lang="fr-F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616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r>
              <a:rPr lang="fr-F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000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754776" y="4654218"/>
            <a:ext cx="1249883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23 563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r>
              <a:rPr lang="fr-F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000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9" name="ZoneTexte 48"/>
          <p:cNvSpPr txBox="1"/>
          <p:nvPr/>
        </p:nvSpPr>
        <p:spPr>
          <a:xfrm>
            <a:off x="2779205" y="6092613"/>
            <a:ext cx="17456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©Sud Ouest</a:t>
            </a:r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288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07095" y="207385"/>
            <a:ext cx="503237" cy="431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b="1" dirty="0"/>
              <a:t>1.</a:t>
            </a:r>
            <a:r>
              <a:rPr lang="fr-FR" altLang="fr-FR" sz="1200" b="1" dirty="0"/>
              <a:t>1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516371" y="639185"/>
            <a:ext cx="11906538" cy="9236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801832" y="207385"/>
            <a:ext cx="699204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altLang="fr-FR" sz="2000" b="1" dirty="0">
                <a:solidFill>
                  <a:schemeClr val="accent6"/>
                </a:solidFill>
              </a:rPr>
              <a:t>Les grands Turdidés: une ressource cynégétique de premier plan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1" r="57823"/>
          <a:stretch/>
        </p:blipFill>
        <p:spPr>
          <a:xfrm>
            <a:off x="287952" y="1561139"/>
            <a:ext cx="3307645" cy="47625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3" name="ZoneTexte 32"/>
          <p:cNvSpPr txBox="1"/>
          <p:nvPr/>
        </p:nvSpPr>
        <p:spPr>
          <a:xfrm>
            <a:off x="6269356" y="1772211"/>
            <a:ext cx="2220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En Europe</a:t>
            </a:r>
            <a:r>
              <a:rPr lang="fr-FR" dirty="0"/>
              <a:t> </a:t>
            </a:r>
            <a:r>
              <a:rPr lang="fr-FR" sz="1600" dirty="0"/>
              <a:t>(1995-2004)</a:t>
            </a:r>
            <a:r>
              <a:rPr lang="fr-FR" sz="1600" dirty="0" smtClean="0"/>
              <a:t> </a:t>
            </a:r>
            <a:endParaRPr lang="fr-FR" sz="1400" dirty="0"/>
          </a:p>
        </p:txBody>
      </p:sp>
      <p:pic>
        <p:nvPicPr>
          <p:cNvPr id="34" name="Picture 6" descr="Résultat de recherche d'images pour &quot;merle noir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83699" y="2586389"/>
            <a:ext cx="2034000" cy="13560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Résultat de recherche d'images pour &quot;grive musicienne&quot;"/>
          <p:cNvPicPr preferRelativeResize="0"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83699" y="4173844"/>
            <a:ext cx="2034000" cy="13572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ZoneTexte 35"/>
          <p:cNvSpPr txBox="1"/>
          <p:nvPr/>
        </p:nvSpPr>
        <p:spPr>
          <a:xfrm>
            <a:off x="8633704" y="1772211"/>
            <a:ext cx="2242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En France </a:t>
            </a:r>
            <a:r>
              <a:rPr lang="fr-FR" sz="1400" dirty="0" smtClean="0"/>
              <a:t>(2013-2014)</a:t>
            </a:r>
            <a:endParaRPr lang="fr-FR" sz="1400" dirty="0"/>
          </a:p>
        </p:txBody>
      </p:sp>
      <p:sp>
        <p:nvSpPr>
          <p:cNvPr id="37" name="Rectangle 36"/>
          <p:cNvSpPr/>
          <p:nvPr/>
        </p:nvSpPr>
        <p:spPr>
          <a:xfrm>
            <a:off x="8936228" y="3066163"/>
            <a:ext cx="1636987" cy="3921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fr-FR" altLang="fr-FR" dirty="0"/>
              <a:t>218 000 </a:t>
            </a:r>
            <a:r>
              <a:rPr lang="fr-FR" altLang="fr-FR" sz="1400" dirty="0"/>
              <a:t>(+ 3 000)</a:t>
            </a:r>
          </a:p>
        </p:txBody>
      </p:sp>
      <p:sp>
        <p:nvSpPr>
          <p:cNvPr id="38" name="Rectangle 37"/>
          <p:cNvSpPr/>
          <p:nvPr/>
        </p:nvSpPr>
        <p:spPr>
          <a:xfrm>
            <a:off x="8851268" y="4672941"/>
            <a:ext cx="1806905" cy="3921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fr-FR" altLang="fr-FR" dirty="0" smtClean="0"/>
              <a:t>2 </a:t>
            </a:r>
            <a:r>
              <a:rPr lang="fr-FR" altLang="fr-FR" dirty="0"/>
              <a:t>292 000 </a:t>
            </a:r>
            <a:r>
              <a:rPr lang="fr-FR" altLang="fr-FR" sz="1400" dirty="0"/>
              <a:t>(+ 9 000)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822510" y="3066163"/>
            <a:ext cx="1114417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6</a:t>
            </a:r>
            <a:r>
              <a:rPr lang="fr-F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616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r>
              <a:rPr lang="fr-F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000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754776" y="4654218"/>
            <a:ext cx="1249883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23 563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r>
              <a:rPr lang="fr-FR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000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2779205" y="6092613"/>
            <a:ext cx="17456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©Sud Ouest</a:t>
            </a:r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126529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07095" y="207385"/>
            <a:ext cx="503237" cy="431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b="1" dirty="0"/>
              <a:t>2</a:t>
            </a:r>
            <a:r>
              <a:rPr lang="fr-FR" altLang="fr-FR" b="1" dirty="0" smtClean="0"/>
              <a:t>.</a:t>
            </a:r>
            <a:r>
              <a:rPr lang="fr-FR" altLang="fr-FR" sz="1200" b="1" dirty="0" smtClean="0"/>
              <a:t>1</a:t>
            </a:r>
            <a:endParaRPr lang="fr-FR" altLang="fr-FR" sz="1200" b="1" dirty="0"/>
          </a:p>
        </p:txBody>
      </p:sp>
      <p:cxnSp>
        <p:nvCxnSpPr>
          <p:cNvPr id="6" name="Connecteur droit 5"/>
          <p:cNvCxnSpPr/>
          <p:nvPr/>
        </p:nvCxnSpPr>
        <p:spPr>
          <a:xfrm>
            <a:off x="516371" y="639185"/>
            <a:ext cx="11906538" cy="9236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31"/>
          <p:cNvSpPr>
            <a:spLocks noChangeArrowheads="1"/>
          </p:cNvSpPr>
          <p:nvPr/>
        </p:nvSpPr>
        <p:spPr bwMode="auto">
          <a:xfrm>
            <a:off x="242672" y="6414930"/>
            <a:ext cx="8555039" cy="313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fr-FR" altLang="fr-FR" sz="1200" dirty="0"/>
              <a:t>Sources</a:t>
            </a:r>
            <a:r>
              <a:rPr lang="fr-FR" altLang="fr-FR" sz="1200" dirty="0">
                <a:solidFill>
                  <a:schemeClr val="accent1"/>
                </a:solidFill>
              </a:rPr>
              <a:t>: </a:t>
            </a:r>
            <a:r>
              <a:rPr lang="fr-FR" altLang="fr-FR" sz="1200" dirty="0" err="1">
                <a:solidFill>
                  <a:schemeClr val="accent1"/>
                </a:solidFill>
              </a:rPr>
              <a:t>Chambolle</a:t>
            </a:r>
            <a:r>
              <a:rPr lang="fr-FR" altLang="fr-FR" sz="1200" dirty="0">
                <a:solidFill>
                  <a:schemeClr val="accent1"/>
                </a:solidFill>
              </a:rPr>
              <a:t> (1986) </a:t>
            </a:r>
            <a:r>
              <a:rPr lang="fr-FR" altLang="fr-FR" sz="1200" i="1" dirty="0">
                <a:solidFill>
                  <a:schemeClr val="accent1"/>
                </a:solidFill>
              </a:rPr>
              <a:t>Bull. Mens. ONC</a:t>
            </a:r>
            <a:r>
              <a:rPr lang="fr-FR" altLang="fr-FR" sz="1200" dirty="0">
                <a:solidFill>
                  <a:schemeClr val="accent1"/>
                </a:solidFill>
              </a:rPr>
              <a:t> 108, Roux &amp; Boutin (2000) </a:t>
            </a:r>
            <a:r>
              <a:rPr lang="fr-FR" altLang="fr-FR" sz="1200" i="1" dirty="0">
                <a:solidFill>
                  <a:schemeClr val="accent1"/>
                </a:solidFill>
              </a:rPr>
              <a:t>Faune Sauvage </a:t>
            </a:r>
            <a:r>
              <a:rPr lang="fr-FR" altLang="fr-FR" sz="1200" dirty="0">
                <a:solidFill>
                  <a:schemeClr val="accent1"/>
                </a:solidFill>
              </a:rPr>
              <a:t>251, Aubry </a:t>
            </a:r>
            <a:r>
              <a:rPr lang="fr-FR" altLang="fr-FR" sz="1200" i="1" dirty="0">
                <a:solidFill>
                  <a:schemeClr val="accent1"/>
                </a:solidFill>
              </a:rPr>
              <a:t>et al.</a:t>
            </a:r>
            <a:r>
              <a:rPr lang="fr-FR" altLang="fr-FR" sz="1200" dirty="0">
                <a:solidFill>
                  <a:schemeClr val="accent1"/>
                </a:solidFill>
              </a:rPr>
              <a:t> (2016) </a:t>
            </a:r>
            <a:r>
              <a:rPr lang="fr-FR" altLang="fr-FR" sz="1200" i="1" dirty="0">
                <a:solidFill>
                  <a:schemeClr val="accent1"/>
                </a:solidFill>
              </a:rPr>
              <a:t>Faune Sauvage</a:t>
            </a:r>
            <a:r>
              <a:rPr lang="fr-FR" altLang="fr-FR" sz="1200" dirty="0">
                <a:solidFill>
                  <a:schemeClr val="accent1"/>
                </a:solidFill>
              </a:rPr>
              <a:t> 310</a:t>
            </a:r>
            <a:r>
              <a:rPr lang="fr-FR" altLang="fr-FR" sz="1200" dirty="0"/>
              <a:t>.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r="8456"/>
          <a:stretch/>
        </p:blipFill>
        <p:spPr>
          <a:xfrm>
            <a:off x="6209993" y="773081"/>
            <a:ext cx="5015410" cy="551483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3055" y="829525"/>
            <a:ext cx="994196" cy="994196"/>
          </a:xfrm>
          <a:prstGeom prst="rect">
            <a:avLst/>
          </a:prstGeom>
        </p:spPr>
      </p:pic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801832" y="207385"/>
            <a:ext cx="415492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altLang="fr-FR" sz="2000" b="1" dirty="0" smtClean="0">
                <a:solidFill>
                  <a:schemeClr val="accent6"/>
                </a:solidFill>
              </a:rPr>
              <a:t>L’érosion des prélèvements en France</a:t>
            </a:r>
            <a:endParaRPr lang="fr-FR" altLang="fr-FR" sz="2000" b="1" dirty="0">
              <a:solidFill>
                <a:schemeClr val="accent6"/>
              </a:solidFill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48"/>
          <a:stretch/>
        </p:blipFill>
        <p:spPr>
          <a:xfrm>
            <a:off x="1348426" y="1466488"/>
            <a:ext cx="3718360" cy="234575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ZoneTexte 14"/>
          <p:cNvSpPr txBox="1"/>
          <p:nvPr/>
        </p:nvSpPr>
        <p:spPr>
          <a:xfrm>
            <a:off x="3681938" y="3593731"/>
            <a:ext cx="17456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©vidéos-chasse-</a:t>
            </a:r>
            <a:r>
              <a:rPr lang="fr-FR" sz="1000" dirty="0" err="1" smtClean="0"/>
              <a:t>peche</a:t>
            </a:r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13793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3"/>
          <a:srcRect r="8456"/>
          <a:stretch/>
        </p:blipFill>
        <p:spPr>
          <a:xfrm>
            <a:off x="6209993" y="773081"/>
            <a:ext cx="5015410" cy="5514830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3055" y="829525"/>
            <a:ext cx="994196" cy="994196"/>
          </a:xfrm>
          <a:prstGeom prst="rect">
            <a:avLst/>
          </a:prstGeom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07095" y="207385"/>
            <a:ext cx="503237" cy="431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b="1" dirty="0"/>
              <a:t>2</a:t>
            </a:r>
            <a:r>
              <a:rPr lang="fr-FR" altLang="fr-FR" b="1" dirty="0" smtClean="0"/>
              <a:t>.</a:t>
            </a:r>
            <a:r>
              <a:rPr lang="fr-FR" altLang="fr-FR" sz="1200" b="1" dirty="0" smtClean="0"/>
              <a:t>1</a:t>
            </a:r>
            <a:endParaRPr lang="fr-FR" altLang="fr-FR" sz="1200" b="1" dirty="0"/>
          </a:p>
        </p:txBody>
      </p:sp>
      <p:cxnSp>
        <p:nvCxnSpPr>
          <p:cNvPr id="6" name="Connecteur droit 5"/>
          <p:cNvCxnSpPr/>
          <p:nvPr/>
        </p:nvCxnSpPr>
        <p:spPr>
          <a:xfrm>
            <a:off x="516371" y="639185"/>
            <a:ext cx="11906538" cy="9236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801832" y="207385"/>
            <a:ext cx="415492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altLang="fr-FR" sz="2000" b="1" dirty="0" smtClean="0">
                <a:solidFill>
                  <a:schemeClr val="accent6"/>
                </a:solidFill>
              </a:rPr>
              <a:t>L’érosion des prélèvements en France</a:t>
            </a:r>
            <a:endParaRPr lang="fr-FR" altLang="fr-FR" sz="2000" b="1" dirty="0">
              <a:solidFill>
                <a:schemeClr val="accent6"/>
              </a:solidFill>
            </a:endParaRPr>
          </a:p>
        </p:txBody>
      </p:sp>
      <p:grpSp>
        <p:nvGrpSpPr>
          <p:cNvPr id="24" name="Groupe 23"/>
          <p:cNvGrpSpPr/>
          <p:nvPr/>
        </p:nvGrpSpPr>
        <p:grpSpPr>
          <a:xfrm>
            <a:off x="1348426" y="1466488"/>
            <a:ext cx="4079185" cy="2373464"/>
            <a:chOff x="1348426" y="2600809"/>
            <a:chExt cx="4079185" cy="2373464"/>
          </a:xfrm>
        </p:grpSpPr>
        <p:pic>
          <p:nvPicPr>
            <p:cNvPr id="18" name="Image 1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48"/>
            <a:stretch/>
          </p:blipFill>
          <p:spPr>
            <a:xfrm>
              <a:off x="1348426" y="2600809"/>
              <a:ext cx="3718360" cy="234575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2" name="ZoneTexte 21"/>
            <p:cNvSpPr txBox="1"/>
            <p:nvPr/>
          </p:nvSpPr>
          <p:spPr>
            <a:xfrm>
              <a:off x="3681938" y="4728052"/>
              <a:ext cx="174567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/>
                <a:t>©vidéos-chasse-</a:t>
              </a:r>
              <a:r>
                <a:rPr lang="fr-FR" sz="1000" dirty="0" err="1" smtClean="0"/>
                <a:t>peche</a:t>
              </a:r>
              <a:endParaRPr lang="fr-FR" sz="1000" dirty="0"/>
            </a:p>
          </p:txBody>
        </p:sp>
      </p:grpSp>
      <p:sp>
        <p:nvSpPr>
          <p:cNvPr id="25" name="Rectangle 231"/>
          <p:cNvSpPr>
            <a:spLocks noChangeArrowheads="1"/>
          </p:cNvSpPr>
          <p:nvPr/>
        </p:nvSpPr>
        <p:spPr bwMode="auto">
          <a:xfrm>
            <a:off x="242672" y="6414930"/>
            <a:ext cx="8555039" cy="313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fr-FR" altLang="fr-FR" sz="1200" dirty="0"/>
              <a:t>Sources</a:t>
            </a:r>
            <a:r>
              <a:rPr lang="fr-FR" altLang="fr-FR" sz="1200" dirty="0">
                <a:solidFill>
                  <a:schemeClr val="accent1"/>
                </a:solidFill>
              </a:rPr>
              <a:t>: </a:t>
            </a:r>
            <a:r>
              <a:rPr lang="fr-FR" altLang="fr-FR" sz="1200" dirty="0" err="1">
                <a:solidFill>
                  <a:schemeClr val="accent1"/>
                </a:solidFill>
              </a:rPr>
              <a:t>Chambolle</a:t>
            </a:r>
            <a:r>
              <a:rPr lang="fr-FR" altLang="fr-FR" sz="1200" dirty="0">
                <a:solidFill>
                  <a:schemeClr val="accent1"/>
                </a:solidFill>
              </a:rPr>
              <a:t> (1986) </a:t>
            </a:r>
            <a:r>
              <a:rPr lang="fr-FR" altLang="fr-FR" sz="1200" i="1" dirty="0">
                <a:solidFill>
                  <a:schemeClr val="accent1"/>
                </a:solidFill>
              </a:rPr>
              <a:t>Bull. Mens. ONC</a:t>
            </a:r>
            <a:r>
              <a:rPr lang="fr-FR" altLang="fr-FR" sz="1200" dirty="0">
                <a:solidFill>
                  <a:schemeClr val="accent1"/>
                </a:solidFill>
              </a:rPr>
              <a:t> 108, Roux &amp; Boutin (2000) </a:t>
            </a:r>
            <a:r>
              <a:rPr lang="fr-FR" altLang="fr-FR" sz="1200" i="1" dirty="0">
                <a:solidFill>
                  <a:schemeClr val="accent1"/>
                </a:solidFill>
              </a:rPr>
              <a:t>Faune Sauvage </a:t>
            </a:r>
            <a:r>
              <a:rPr lang="fr-FR" altLang="fr-FR" sz="1200" dirty="0">
                <a:solidFill>
                  <a:schemeClr val="accent1"/>
                </a:solidFill>
              </a:rPr>
              <a:t>251, Aubry </a:t>
            </a:r>
            <a:r>
              <a:rPr lang="fr-FR" altLang="fr-FR" sz="1200" i="1" dirty="0">
                <a:solidFill>
                  <a:schemeClr val="accent1"/>
                </a:solidFill>
              </a:rPr>
              <a:t>et al.</a:t>
            </a:r>
            <a:r>
              <a:rPr lang="fr-FR" altLang="fr-FR" sz="1200" dirty="0">
                <a:solidFill>
                  <a:schemeClr val="accent1"/>
                </a:solidFill>
              </a:rPr>
              <a:t> (2016) </a:t>
            </a:r>
            <a:r>
              <a:rPr lang="fr-FR" altLang="fr-FR" sz="1200" i="1" dirty="0">
                <a:solidFill>
                  <a:schemeClr val="accent1"/>
                </a:solidFill>
              </a:rPr>
              <a:t>Faune Sauvage</a:t>
            </a:r>
            <a:r>
              <a:rPr lang="fr-FR" altLang="fr-FR" sz="1200" dirty="0">
                <a:solidFill>
                  <a:schemeClr val="accent1"/>
                </a:solidFill>
              </a:rPr>
              <a:t> 310</a:t>
            </a:r>
            <a:r>
              <a:rPr lang="fr-FR" altLang="fr-FR" sz="1200" dirty="0"/>
              <a:t>.</a:t>
            </a:r>
          </a:p>
        </p:txBody>
      </p:sp>
      <p:cxnSp>
        <p:nvCxnSpPr>
          <p:cNvPr id="3" name="Connecteur droit avec flèche 2"/>
          <p:cNvCxnSpPr/>
          <p:nvPr/>
        </p:nvCxnSpPr>
        <p:spPr>
          <a:xfrm>
            <a:off x="6852356" y="1038578"/>
            <a:ext cx="3356055" cy="4379880"/>
          </a:xfrm>
          <a:prstGeom prst="straightConnector1">
            <a:avLst/>
          </a:prstGeom>
          <a:ln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1122406" y="4958750"/>
            <a:ext cx="5264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÷ 10 : 1974-1975 </a:t>
            </a:r>
            <a:r>
              <a:rPr lang="fr-FR" dirty="0" smtClean="0"/>
              <a:t>et 2013-2014 </a:t>
            </a:r>
            <a:endParaRPr lang="fr-FR" dirty="0"/>
          </a:p>
        </p:txBody>
      </p:sp>
      <p:cxnSp>
        <p:nvCxnSpPr>
          <p:cNvPr id="15" name="Connecteur droit avec flèche 14"/>
          <p:cNvCxnSpPr/>
          <p:nvPr/>
        </p:nvCxnSpPr>
        <p:spPr>
          <a:xfrm>
            <a:off x="9098844" y="5068711"/>
            <a:ext cx="1034211" cy="349747"/>
          </a:xfrm>
          <a:prstGeom prst="straightConnector1">
            <a:avLst/>
          </a:prstGeom>
          <a:ln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/>
          <p:cNvSpPr txBox="1"/>
          <p:nvPr/>
        </p:nvSpPr>
        <p:spPr>
          <a:xfrm>
            <a:off x="8821269" y="4589418"/>
            <a:ext cx="766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- 50 %</a:t>
            </a:r>
            <a:endParaRPr lang="fr-FR" dirty="0"/>
          </a:p>
        </p:txBody>
      </p:sp>
      <p:sp>
        <p:nvSpPr>
          <p:cNvPr id="27" name="ZoneTexte 26"/>
          <p:cNvSpPr txBox="1"/>
          <p:nvPr/>
        </p:nvSpPr>
        <p:spPr>
          <a:xfrm>
            <a:off x="1122406" y="5418458"/>
            <a:ext cx="5264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-50 % en 15 ans</a:t>
            </a:r>
            <a:endParaRPr lang="fr-FR" sz="1400" dirty="0"/>
          </a:p>
        </p:txBody>
      </p:sp>
      <p:sp>
        <p:nvSpPr>
          <p:cNvPr id="28" name="ZoneTexte 27"/>
          <p:cNvSpPr txBox="1"/>
          <p:nvPr/>
        </p:nvSpPr>
        <p:spPr>
          <a:xfrm>
            <a:off x="1020809" y="4425037"/>
            <a:ext cx="5264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 smtClean="0"/>
              <a:t>Prélèvements de grives</a:t>
            </a:r>
            <a:r>
              <a:rPr lang="fr-FR" dirty="0" smtClean="0"/>
              <a:t> 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681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3340" y="1285412"/>
            <a:ext cx="5057808" cy="4735458"/>
          </a:xfrm>
          <a:prstGeom prst="rect">
            <a:avLst/>
          </a:prstGeom>
        </p:spPr>
      </p:pic>
      <p:pic>
        <p:nvPicPr>
          <p:cNvPr id="8" name="Picture 19" descr="Afficher l'image d'origine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4F1EA"/>
              </a:clrFrom>
              <a:clrTo>
                <a:srgbClr val="F4F1EA">
                  <a:alpha val="0"/>
                </a:srgbClr>
              </a:clrTo>
            </a:clrChange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5" t="17490" r="38281" b="27367"/>
          <a:stretch>
            <a:fillRect/>
          </a:stretch>
        </p:blipFill>
        <p:spPr bwMode="auto">
          <a:xfrm flipH="1">
            <a:off x="9410454" y="1528080"/>
            <a:ext cx="1598721" cy="1267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31"/>
          <p:cNvSpPr>
            <a:spLocks noChangeArrowheads="1"/>
          </p:cNvSpPr>
          <p:nvPr/>
        </p:nvSpPr>
        <p:spPr bwMode="auto">
          <a:xfrm>
            <a:off x="242672" y="6414930"/>
            <a:ext cx="8555039" cy="299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fr-FR" altLang="fr-FR" sz="1200" dirty="0"/>
              <a:t>Sources</a:t>
            </a:r>
            <a:r>
              <a:rPr lang="fr-FR" altLang="fr-FR" sz="1200" dirty="0">
                <a:solidFill>
                  <a:schemeClr val="accent1"/>
                </a:solidFill>
              </a:rPr>
              <a:t>: </a:t>
            </a:r>
            <a:r>
              <a:rPr lang="fr-FR" altLang="fr-FR" sz="1200" dirty="0" smtClean="0">
                <a:solidFill>
                  <a:schemeClr val="accent1"/>
                </a:solidFill>
              </a:rPr>
              <a:t>Denis Roux</a:t>
            </a:r>
            <a:endParaRPr lang="fr-FR" altLang="fr-FR" sz="1200" dirty="0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207095" y="207385"/>
            <a:ext cx="503237" cy="431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b="1" dirty="0" smtClean="0"/>
              <a:t>2.</a:t>
            </a:r>
            <a:r>
              <a:rPr lang="fr-FR" altLang="fr-FR" sz="1200" b="1" dirty="0"/>
              <a:t>2</a:t>
            </a:r>
          </a:p>
        </p:txBody>
      </p:sp>
      <p:cxnSp>
        <p:nvCxnSpPr>
          <p:cNvPr id="13" name="Connecteur droit 12"/>
          <p:cNvCxnSpPr/>
          <p:nvPr/>
        </p:nvCxnSpPr>
        <p:spPr>
          <a:xfrm>
            <a:off x="516371" y="639185"/>
            <a:ext cx="11906538" cy="9236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801832" y="207385"/>
            <a:ext cx="270663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altLang="fr-FR" sz="2000" b="1" dirty="0" smtClean="0">
                <a:solidFill>
                  <a:schemeClr val="accent6"/>
                </a:solidFill>
              </a:rPr>
              <a:t>Une érosion observable</a:t>
            </a:r>
            <a:endParaRPr lang="fr-FR" altLang="fr-FR" sz="2000" b="1" dirty="0">
              <a:solidFill>
                <a:schemeClr val="accent6"/>
              </a:solidFill>
            </a:endParaRP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148" y="1489720"/>
            <a:ext cx="3718360" cy="23196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529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31"/>
          <p:cNvSpPr>
            <a:spLocks noChangeArrowheads="1"/>
          </p:cNvSpPr>
          <p:nvPr/>
        </p:nvSpPr>
        <p:spPr bwMode="auto">
          <a:xfrm>
            <a:off x="242672" y="6414930"/>
            <a:ext cx="8555039" cy="299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fr-FR" altLang="fr-FR" sz="1200" dirty="0"/>
              <a:t>Sources</a:t>
            </a:r>
            <a:r>
              <a:rPr lang="fr-FR" altLang="fr-FR" sz="1200" dirty="0">
                <a:solidFill>
                  <a:schemeClr val="accent1"/>
                </a:solidFill>
              </a:rPr>
              <a:t>: </a:t>
            </a:r>
            <a:r>
              <a:rPr lang="fr-FR" altLang="fr-FR" sz="1200" dirty="0" smtClean="0">
                <a:solidFill>
                  <a:schemeClr val="accent1"/>
                </a:solidFill>
              </a:rPr>
              <a:t>Denis Roux</a:t>
            </a:r>
            <a:endParaRPr lang="fr-FR" altLang="fr-FR" sz="1200" dirty="0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207095" y="207385"/>
            <a:ext cx="503237" cy="431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b="1" dirty="0" smtClean="0"/>
              <a:t>2.</a:t>
            </a:r>
            <a:r>
              <a:rPr lang="fr-FR" altLang="fr-FR" sz="1200" b="1" dirty="0"/>
              <a:t>2</a:t>
            </a:r>
          </a:p>
        </p:txBody>
      </p:sp>
      <p:cxnSp>
        <p:nvCxnSpPr>
          <p:cNvPr id="7" name="Connecteur droit 6"/>
          <p:cNvCxnSpPr/>
          <p:nvPr/>
        </p:nvCxnSpPr>
        <p:spPr>
          <a:xfrm>
            <a:off x="516371" y="639185"/>
            <a:ext cx="11906538" cy="9236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3340" y="1285412"/>
            <a:ext cx="5057808" cy="4735458"/>
          </a:xfrm>
          <a:prstGeom prst="rect">
            <a:avLst/>
          </a:prstGeom>
        </p:spPr>
      </p:pic>
      <p:pic>
        <p:nvPicPr>
          <p:cNvPr id="12" name="Picture 19" descr="Afficher l'image d'origin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4F1EA"/>
              </a:clrFrom>
              <a:clrTo>
                <a:srgbClr val="F4F1EA">
                  <a:alpha val="0"/>
                </a:srgbClr>
              </a:clrTo>
            </a:clrChange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5" t="17490" r="38281" b="27367"/>
          <a:stretch>
            <a:fillRect/>
          </a:stretch>
        </p:blipFill>
        <p:spPr bwMode="auto">
          <a:xfrm flipH="1">
            <a:off x="9410454" y="1528080"/>
            <a:ext cx="1598721" cy="1267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ZoneTexte 14"/>
          <p:cNvSpPr txBox="1"/>
          <p:nvPr/>
        </p:nvSpPr>
        <p:spPr>
          <a:xfrm>
            <a:off x="1020809" y="4425037"/>
            <a:ext cx="5264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 smtClean="0"/>
              <a:t>Station de Bollène </a:t>
            </a:r>
            <a:r>
              <a:rPr lang="fr-FR" dirty="0" smtClean="0"/>
              <a:t>: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1122406" y="4958750"/>
            <a:ext cx="52645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Baisse du nombre de Grive mauvis </a:t>
            </a:r>
            <a:r>
              <a:rPr lang="fr-FR" sz="1600" dirty="0" smtClean="0"/>
              <a:t>(</a:t>
            </a:r>
            <a:r>
              <a:rPr lang="fr-FR" sz="1600" i="1" dirty="0" smtClean="0"/>
              <a:t>T. </a:t>
            </a:r>
            <a:r>
              <a:rPr lang="fr-FR" sz="1600" i="1" dirty="0" err="1" smtClean="0"/>
              <a:t>iliacus</a:t>
            </a:r>
            <a:r>
              <a:rPr lang="fr-FR" sz="1600" dirty="0" smtClean="0"/>
              <a:t>)</a:t>
            </a:r>
          </a:p>
          <a:p>
            <a:endParaRPr lang="fr-FR" sz="1600" dirty="0"/>
          </a:p>
          <a:p>
            <a:r>
              <a:rPr lang="fr-FR" dirty="0" smtClean="0"/>
              <a:t>Entre 1996 et 2016 : 602                     34          </a:t>
            </a:r>
          </a:p>
          <a:p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4" name="Ellipse 3"/>
          <p:cNvSpPr/>
          <p:nvPr/>
        </p:nvSpPr>
        <p:spPr>
          <a:xfrm>
            <a:off x="6841067" y="1452142"/>
            <a:ext cx="237066" cy="237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/>
          <p:cNvSpPr/>
          <p:nvPr/>
        </p:nvSpPr>
        <p:spPr>
          <a:xfrm>
            <a:off x="10594624" y="5245437"/>
            <a:ext cx="237066" cy="237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148" y="1489720"/>
            <a:ext cx="3718360" cy="231962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801832" y="207385"/>
            <a:ext cx="270663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altLang="fr-FR" sz="2000" b="1" dirty="0" smtClean="0">
                <a:solidFill>
                  <a:schemeClr val="accent6"/>
                </a:solidFill>
              </a:rPr>
              <a:t>Une érosion observable</a:t>
            </a:r>
            <a:endParaRPr lang="fr-FR" altLang="fr-FR" sz="2000" b="1" dirty="0">
              <a:solidFill>
                <a:schemeClr val="accent6"/>
              </a:solidFill>
            </a:endParaRPr>
          </a:p>
        </p:txBody>
      </p:sp>
      <p:cxnSp>
        <p:nvCxnSpPr>
          <p:cNvPr id="24" name="Connecteur droit avec flèche 23"/>
          <p:cNvCxnSpPr/>
          <p:nvPr/>
        </p:nvCxnSpPr>
        <p:spPr>
          <a:xfrm>
            <a:off x="3646311" y="5678311"/>
            <a:ext cx="79022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471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07095" y="207385"/>
            <a:ext cx="503237" cy="4318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b="1" dirty="0" smtClean="0"/>
              <a:t>3.</a:t>
            </a:r>
            <a:r>
              <a:rPr lang="fr-FR" altLang="fr-FR" sz="1200" b="1" dirty="0"/>
              <a:t>1</a:t>
            </a:r>
          </a:p>
        </p:txBody>
      </p:sp>
      <p:cxnSp>
        <p:nvCxnSpPr>
          <p:cNvPr id="6" name="Connecteur droit 5"/>
          <p:cNvCxnSpPr/>
          <p:nvPr/>
        </p:nvCxnSpPr>
        <p:spPr>
          <a:xfrm>
            <a:off x="516371" y="639185"/>
            <a:ext cx="11906538" cy="9236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801832" y="207385"/>
            <a:ext cx="356578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altLang="fr-FR" sz="2000" b="1" dirty="0" smtClean="0">
                <a:solidFill>
                  <a:schemeClr val="accent6"/>
                </a:solidFill>
              </a:rPr>
              <a:t>Déclins </a:t>
            </a:r>
            <a:r>
              <a:rPr lang="fr-FR" altLang="fr-FR" sz="2000" b="1" dirty="0">
                <a:solidFill>
                  <a:schemeClr val="accent6"/>
                </a:solidFill>
              </a:rPr>
              <a:t>des populations sources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1106342" y="1951124"/>
            <a:ext cx="53489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 smtClean="0"/>
              <a:t>Diminution des populations</a:t>
            </a:r>
            <a:r>
              <a:rPr lang="fr-FR" sz="1200" dirty="0" smtClean="0"/>
              <a:t> </a:t>
            </a:r>
            <a:r>
              <a:rPr lang="fr-FR" sz="1200" dirty="0" smtClean="0"/>
              <a:t>(</a:t>
            </a:r>
            <a:r>
              <a:rPr lang="fr-FR" altLang="fr-FR" sz="1200" dirty="0" smtClean="0">
                <a:solidFill>
                  <a:schemeClr val="accent1"/>
                </a:solidFill>
              </a:rPr>
              <a:t>Robinson </a:t>
            </a:r>
            <a:r>
              <a:rPr lang="fr-FR" altLang="fr-FR" sz="1200" i="1" dirty="0">
                <a:solidFill>
                  <a:schemeClr val="accent1"/>
                </a:solidFill>
              </a:rPr>
              <a:t>et al</a:t>
            </a:r>
            <a:r>
              <a:rPr lang="fr-FR" altLang="fr-FR" sz="1200" dirty="0">
                <a:solidFill>
                  <a:schemeClr val="accent1"/>
                </a:solidFill>
              </a:rPr>
              <a:t>. </a:t>
            </a:r>
            <a:r>
              <a:rPr lang="fr-FR" altLang="fr-FR" sz="1200" dirty="0" smtClean="0">
                <a:solidFill>
                  <a:schemeClr val="accent1"/>
                </a:solidFill>
              </a:rPr>
              <a:t>2004</a:t>
            </a:r>
            <a:r>
              <a:rPr lang="fr-FR" altLang="fr-FR" sz="1200" dirty="0" smtClean="0"/>
              <a:t>)</a:t>
            </a:r>
            <a:endParaRPr lang="fr-FR" altLang="fr-FR" sz="1200" dirty="0" smtClean="0"/>
          </a:p>
          <a:p>
            <a:pPr marL="285750" indent="-285750">
              <a:buFontTx/>
              <a:buChar char="-"/>
            </a:pPr>
            <a:endParaRPr lang="fr-FR" altLang="fr-FR" sz="1200" dirty="0" smtClean="0">
              <a:solidFill>
                <a:schemeClr val="accent1"/>
              </a:solidFill>
            </a:endParaRPr>
          </a:p>
          <a:p>
            <a:pPr marL="285750" indent="-285750">
              <a:buFontTx/>
              <a:buChar char="-"/>
            </a:pPr>
            <a:r>
              <a:rPr lang="fr-FR" dirty="0" smtClean="0"/>
              <a:t>Modification des processus démographiques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 smtClean="0"/>
              <a:t>Diminution de la survie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 smtClean="0"/>
              <a:t>Diminution de la productivité</a:t>
            </a:r>
          </a:p>
          <a:p>
            <a:pPr lvl="1"/>
            <a:endParaRPr lang="fr-FR" dirty="0" smtClean="0"/>
          </a:p>
          <a:p>
            <a:pPr marL="742950" lvl="1" indent="-285750">
              <a:buFontTx/>
              <a:buChar char="-"/>
            </a:pPr>
            <a:endParaRPr lang="fr-FR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801832" y="1069034"/>
            <a:ext cx="1297355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fr-FR" altLang="fr-FR" dirty="0" smtClean="0">
                <a:solidFill>
                  <a:schemeClr val="accent6"/>
                </a:solidFill>
              </a:rPr>
              <a:t>Hypothèse</a:t>
            </a:r>
            <a:endParaRPr lang="fr-FR" altLang="fr-FR" dirty="0">
              <a:solidFill>
                <a:schemeClr val="accent6"/>
              </a:solidFill>
            </a:endParaRP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6964" y="1371091"/>
            <a:ext cx="2920249" cy="219018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8813" y="3726613"/>
            <a:ext cx="2918400" cy="2188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4"/>
          <a:srcRect t="5161"/>
          <a:stretch/>
        </p:blipFill>
        <p:spPr>
          <a:xfrm>
            <a:off x="1345397" y="5340914"/>
            <a:ext cx="5792260" cy="976388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1" name="Connecteur droit avec flèche 20"/>
          <p:cNvCxnSpPr/>
          <p:nvPr/>
        </p:nvCxnSpPr>
        <p:spPr>
          <a:xfrm>
            <a:off x="1574800" y="3890116"/>
            <a:ext cx="125306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>
            <a:off x="1574800" y="4494071"/>
            <a:ext cx="1253067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3138149" y="3705450"/>
            <a:ext cx="3420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Changement climatique</a:t>
            </a:r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3138149" y="4309405"/>
            <a:ext cx="3420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Modification de l’habitat…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5972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1428</TotalTime>
  <Words>1340</Words>
  <Application>Microsoft Office PowerPoint</Application>
  <PresentationFormat>Grand écran</PresentationFormat>
  <Paragraphs>287</Paragraphs>
  <Slides>29</Slides>
  <Notes>17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6" baseType="lpstr">
      <vt:lpstr>ＭＳ Ｐゴシック</vt:lpstr>
      <vt:lpstr>Arial</vt:lpstr>
      <vt:lpstr>Calibri</vt:lpstr>
      <vt:lpstr>Calibri Light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ONCFS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Lahournat Maxime</dc:creator>
  <cp:lastModifiedBy>Lahournat Maxime</cp:lastModifiedBy>
  <cp:revision>123</cp:revision>
  <dcterms:created xsi:type="dcterms:W3CDTF">2018-01-12T13:48:53Z</dcterms:created>
  <dcterms:modified xsi:type="dcterms:W3CDTF">2018-03-17T13:08:54Z</dcterms:modified>
</cp:coreProperties>
</file>