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73930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20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79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3245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66197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483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76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74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316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72503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87738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2277149-C391-4F11-9F41-AF7ABEFFB876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F27A85-FE43-4E6E-97CA-0E99E9C58176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1113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tacamp.com/fr/tutorial/r-studio-tutoria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ithub.com/manonforsteri/birdringing-map/blob/main/Nouveau%20(2025)%20Code%20carto%20ggplot2.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7EA9B9-76F8-4ECD-BCFD-2B2D93ECCD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600" dirty="0"/>
              <a:t>TUTO : Comment cartographier des</a:t>
            </a:r>
            <a:br>
              <a:rPr lang="fr-FR" sz="3600" dirty="0"/>
            </a:br>
            <a:r>
              <a:rPr lang="fr-FR" sz="3600" dirty="0"/>
              <a:t>baguage/contrôle reprise avec 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FFCE95D-DE21-4A86-879C-04D8F6E38A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Manon Ghislain</a:t>
            </a:r>
          </a:p>
          <a:p>
            <a:r>
              <a:rPr lang="fr-FR" dirty="0"/>
              <a:t>Zoé Blier, Maud </a:t>
            </a:r>
            <a:r>
              <a:rPr lang="fr-FR" dirty="0" err="1"/>
              <a:t>Mennerat</a:t>
            </a:r>
            <a:endParaRPr lang="fr-FR" dirty="0"/>
          </a:p>
          <a:p>
            <a:r>
              <a:rPr lang="fr-FR" dirty="0"/>
              <a:t>AG du CRBPO – 8 mars 2026</a:t>
            </a:r>
          </a:p>
          <a:p>
            <a:endParaRPr lang="fr-FR" dirty="0"/>
          </a:p>
          <a:p>
            <a:r>
              <a:rPr lang="fr-FR" dirty="0"/>
              <a:t>manon.ghislain@mnhn.fr</a:t>
            </a:r>
          </a:p>
        </p:txBody>
      </p:sp>
    </p:spTree>
    <p:extLst>
      <p:ext uri="{BB962C8B-B14F-4D97-AF65-F5344CB8AC3E}">
        <p14:creationId xmlns:p14="http://schemas.microsoft.com/office/powerpoint/2010/main" val="2366167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F361CB-2808-47AA-865B-B3146DBDA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5 : Utiliser le script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B31C79-335E-4F34-8834-C488CCEAC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fr-FR" dirty="0"/>
              <a:t>Je trace ma carte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1F31C90-BBED-4989-BD61-318AD1EF6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152" y="2045536"/>
            <a:ext cx="7370110" cy="4736622"/>
          </a:xfrm>
          <a:prstGeom prst="rect">
            <a:avLst/>
          </a:prstGeom>
        </p:spPr>
      </p:pic>
      <p:sp>
        <p:nvSpPr>
          <p:cNvPr id="6" name="Accolade ouvrante 5">
            <a:extLst>
              <a:ext uri="{FF2B5EF4-FFF2-40B4-BE49-F238E27FC236}">
                <a16:creationId xmlns:a16="http://schemas.microsoft.com/office/drawing/2014/main" id="{5F99AE76-623F-4F64-A615-DD1A27B37221}"/>
              </a:ext>
            </a:extLst>
          </p:cNvPr>
          <p:cNvSpPr/>
          <p:nvPr/>
        </p:nvSpPr>
        <p:spPr>
          <a:xfrm>
            <a:off x="2305814" y="2761013"/>
            <a:ext cx="484888" cy="2790701"/>
          </a:xfrm>
          <a:prstGeom prst="leftBrace">
            <a:avLst>
              <a:gd name="adj1" fmla="val 2928"/>
              <a:gd name="adj2" fmla="val 52410"/>
            </a:avLst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DD189C-8CD8-434F-B93F-C2F0B3BF9306}"/>
              </a:ext>
            </a:extLst>
          </p:cNvPr>
          <p:cNvSpPr txBox="1"/>
          <p:nvPr/>
        </p:nvSpPr>
        <p:spPr>
          <a:xfrm>
            <a:off x="890649" y="3227614"/>
            <a:ext cx="1419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(A) Je sélectionne mon texte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C3195E2-02CE-4F3E-AE1F-FC7C21A8053D}"/>
              </a:ext>
            </a:extLst>
          </p:cNvPr>
          <p:cNvSpPr txBox="1"/>
          <p:nvPr/>
        </p:nvSpPr>
        <p:spPr>
          <a:xfrm>
            <a:off x="8608599" y="685800"/>
            <a:ext cx="1831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(B) J’appuie sur « Run » ou « Exécuter »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3178174B-0D64-4E9F-B24F-AC889A55EE50}"/>
              </a:ext>
            </a:extLst>
          </p:cNvPr>
          <p:cNvSpPr/>
          <p:nvPr/>
        </p:nvSpPr>
        <p:spPr>
          <a:xfrm>
            <a:off x="5798128" y="2431484"/>
            <a:ext cx="484888" cy="3295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6A30103-6FDC-4A54-A35B-52B90D6AD958}"/>
              </a:ext>
            </a:extLst>
          </p:cNvPr>
          <p:cNvCxnSpPr>
            <a:cxnSpLocks/>
          </p:cNvCxnSpPr>
          <p:nvPr/>
        </p:nvCxnSpPr>
        <p:spPr>
          <a:xfrm flipH="1">
            <a:off x="6147438" y="1223907"/>
            <a:ext cx="2408733" cy="11929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415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81AC1-3069-496B-ACAE-C959839C6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6 : J’enregistre la carte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C0C90E-0A11-4996-8B60-CD4899624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187" y="1662545"/>
            <a:ext cx="3687289" cy="44116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BE0D45-2DF8-45BE-8626-57C1E2399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139" y="1662544"/>
            <a:ext cx="3290965" cy="445308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1E1CAB1C-6D6A-4B14-8794-CC1539CAC15D}"/>
              </a:ext>
            </a:extLst>
          </p:cNvPr>
          <p:cNvSpPr/>
          <p:nvPr/>
        </p:nvSpPr>
        <p:spPr>
          <a:xfrm>
            <a:off x="9656668" y="5799724"/>
            <a:ext cx="567987" cy="3815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06E57C0-4BC7-4075-B87F-AB5FFE0E8402}"/>
              </a:ext>
            </a:extLst>
          </p:cNvPr>
          <p:cNvCxnSpPr>
            <a:cxnSpLocks/>
          </p:cNvCxnSpPr>
          <p:nvPr/>
        </p:nvCxnSpPr>
        <p:spPr>
          <a:xfrm flipH="1">
            <a:off x="3740678" y="2067903"/>
            <a:ext cx="190603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C8440584-F16C-453F-A279-EE55A5B7E7AE}"/>
              </a:ext>
            </a:extLst>
          </p:cNvPr>
          <p:cNvSpPr txBox="1"/>
          <p:nvPr/>
        </p:nvSpPr>
        <p:spPr>
          <a:xfrm>
            <a:off x="5474476" y="1698571"/>
            <a:ext cx="169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(A) Je clique ici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EFBA50-881B-4B61-819A-DD928D7CBFCA}"/>
              </a:ext>
            </a:extLst>
          </p:cNvPr>
          <p:cNvSpPr txBox="1"/>
          <p:nvPr/>
        </p:nvSpPr>
        <p:spPr>
          <a:xfrm>
            <a:off x="9282736" y="6159240"/>
            <a:ext cx="169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(B) Je clique ici</a:t>
            </a:r>
          </a:p>
        </p:txBody>
      </p:sp>
    </p:spTree>
    <p:extLst>
      <p:ext uri="{BB962C8B-B14F-4D97-AF65-F5344CB8AC3E}">
        <p14:creationId xmlns:p14="http://schemas.microsoft.com/office/powerpoint/2010/main" val="1800397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D2C067-A5AF-40EA-9E77-CD5CB4B5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Bonus : plusieurs espèces?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95803B-F7F8-44B6-8C9A-C63EFE558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338" y="3958528"/>
            <a:ext cx="5856514" cy="27851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5036909-58DA-4D75-8802-A196A08D7F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068"/>
          <a:stretch/>
        </p:blipFill>
        <p:spPr>
          <a:xfrm>
            <a:off x="1279194" y="2022642"/>
            <a:ext cx="3821206" cy="12965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FC2B363-24C4-41DD-88FD-B359655D7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127" y="1609106"/>
            <a:ext cx="4910543" cy="3918576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A8FD698-E39E-4BE3-AB40-25EEB4C72ECD}"/>
              </a:ext>
            </a:extLst>
          </p:cNvPr>
          <p:cNvCxnSpPr>
            <a:cxnSpLocks/>
          </p:cNvCxnSpPr>
          <p:nvPr/>
        </p:nvCxnSpPr>
        <p:spPr>
          <a:xfrm>
            <a:off x="1279194" y="2351314"/>
            <a:ext cx="26931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6CD3DD8-DAD4-4462-882A-7E25E94544F4}"/>
              </a:ext>
            </a:extLst>
          </p:cNvPr>
          <p:cNvCxnSpPr>
            <a:cxnSpLocks/>
          </p:cNvCxnSpPr>
          <p:nvPr/>
        </p:nvCxnSpPr>
        <p:spPr>
          <a:xfrm>
            <a:off x="1371600" y="3097481"/>
            <a:ext cx="20188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6A58B747-F03D-4D6F-B6CC-4B9A07704498}"/>
              </a:ext>
            </a:extLst>
          </p:cNvPr>
          <p:cNvCxnSpPr>
            <a:cxnSpLocks/>
          </p:cNvCxnSpPr>
          <p:nvPr/>
        </p:nvCxnSpPr>
        <p:spPr>
          <a:xfrm>
            <a:off x="7051964" y="5458691"/>
            <a:ext cx="10529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4644BCE-9408-41BB-A879-6A39D12C76D8}"/>
              </a:ext>
            </a:extLst>
          </p:cNvPr>
          <p:cNvCxnSpPr>
            <a:cxnSpLocks/>
          </p:cNvCxnSpPr>
          <p:nvPr/>
        </p:nvCxnSpPr>
        <p:spPr>
          <a:xfrm>
            <a:off x="7283532" y="5066805"/>
            <a:ext cx="352895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D9992F8C-C63A-4881-8ACB-804FE0964F94}"/>
              </a:ext>
            </a:extLst>
          </p:cNvPr>
          <p:cNvCxnSpPr>
            <a:cxnSpLocks/>
          </p:cNvCxnSpPr>
          <p:nvPr/>
        </p:nvCxnSpPr>
        <p:spPr>
          <a:xfrm>
            <a:off x="8724405" y="5361709"/>
            <a:ext cx="152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542E5FF-BAAB-4522-A1DB-E8359E4DBCA3}"/>
              </a:ext>
            </a:extLst>
          </p:cNvPr>
          <p:cNvSpPr txBox="1"/>
          <p:nvPr/>
        </p:nvSpPr>
        <p:spPr>
          <a:xfrm>
            <a:off x="1098418" y="1363042"/>
            <a:ext cx="3443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Modifier les lignes soulignées</a:t>
            </a:r>
          </a:p>
        </p:txBody>
      </p:sp>
    </p:spTree>
    <p:extLst>
      <p:ext uri="{BB962C8B-B14F-4D97-AF65-F5344CB8AC3E}">
        <p14:creationId xmlns:p14="http://schemas.microsoft.com/office/powerpoint/2010/main" val="3525926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9B590E-708B-484E-AB1C-9FBE07FD8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Etape 1 : Installer R et R-studio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EB005F-126C-48E0-8ED7-04D61025E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Deux logiciels sont nécessaires à l’utilisation du script : R (le logiciel), et R studio (l’interface graphique).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Un tutoriel d’installation de ces deux logiciels est détaillé ici :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https://www.datacamp.com/fr/tutorial/r-studio-tutorial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0901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F08366-1D47-4603-A364-F0E68C21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Etape 2 : Télécharger le script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87275A-D9C3-407A-B0C5-434C6B362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Aller sur ce lien : </a:t>
            </a:r>
            <a:r>
              <a:rPr lang="fr-FR" dirty="0">
                <a:hlinkClick r:id="rId2"/>
              </a:rPr>
              <a:t>https://github.com/manonforsteri/birdringing-map/blob/main/Nouveau%20(2025)%20Code%20carto%20ggplot2.R</a:t>
            </a:r>
            <a:r>
              <a:rPr lang="fr-FR" dirty="0"/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2D26B5-6A26-49D7-B769-14F26D3F5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585" y="3194461"/>
            <a:ext cx="6614663" cy="321830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1A39E91-865B-426E-8393-EBE34F3E8E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664" t="31611" r="7092" b="60825"/>
          <a:stretch/>
        </p:blipFill>
        <p:spPr>
          <a:xfrm>
            <a:off x="9328067" y="3111335"/>
            <a:ext cx="572046" cy="93815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E3917D2D-5ABC-4A4E-AA56-055DCD4EF689}"/>
              </a:ext>
            </a:extLst>
          </p:cNvPr>
          <p:cNvSpPr/>
          <p:nvPr/>
        </p:nvSpPr>
        <p:spPr>
          <a:xfrm>
            <a:off x="6899564" y="4126675"/>
            <a:ext cx="285007" cy="3978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7DEC9A1-6CED-4B8D-A5D9-BDDF8148BDB4}"/>
              </a:ext>
            </a:extLst>
          </p:cNvPr>
          <p:cNvCxnSpPr>
            <a:cxnSpLocks/>
          </p:cNvCxnSpPr>
          <p:nvPr/>
        </p:nvCxnSpPr>
        <p:spPr>
          <a:xfrm flipH="1">
            <a:off x="7184571" y="3581309"/>
            <a:ext cx="2090058" cy="7243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7A096225-029C-4461-BE31-9E1F180827AA}"/>
              </a:ext>
            </a:extLst>
          </p:cNvPr>
          <p:cNvSpPr txBox="1"/>
          <p:nvPr/>
        </p:nvSpPr>
        <p:spPr>
          <a:xfrm>
            <a:off x="8795167" y="3974670"/>
            <a:ext cx="1738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Cliquer sur le bouton téléchargement</a:t>
            </a:r>
          </a:p>
        </p:txBody>
      </p:sp>
    </p:spTree>
    <p:extLst>
      <p:ext uri="{BB962C8B-B14F-4D97-AF65-F5344CB8AC3E}">
        <p14:creationId xmlns:p14="http://schemas.microsoft.com/office/powerpoint/2010/main" val="647843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52B4E9-1359-4FE2-A8F4-28C5CD7EF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3 : Créer un dossier dédié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B438C6-6409-4555-BFD8-C3D7BE599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Dans « Documents », créer un dossier avec le script et vos données (format CRBPO)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90FC0D-3EEF-4BBE-BAAF-A0D4F8211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794" y="3182352"/>
            <a:ext cx="5304248" cy="25627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A42A88E-A03E-434A-B4D1-0ED2964A9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3876" y="3609473"/>
            <a:ext cx="5518123" cy="172333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C22D078-4949-49CC-9EC7-2AAAC1D8875F}"/>
              </a:ext>
            </a:extLst>
          </p:cNvPr>
          <p:cNvSpPr txBox="1"/>
          <p:nvPr/>
        </p:nvSpPr>
        <p:spPr>
          <a:xfrm>
            <a:off x="1750595" y="5867400"/>
            <a:ext cx="423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Dossier « Carto » créé dans « Documents »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574A24-6B97-4E42-B158-B85EE46B8D13}"/>
              </a:ext>
            </a:extLst>
          </p:cNvPr>
          <p:cNvSpPr txBox="1"/>
          <p:nvPr/>
        </p:nvSpPr>
        <p:spPr>
          <a:xfrm>
            <a:off x="7539790" y="5397756"/>
            <a:ext cx="395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de données au format CRBPO</a:t>
            </a:r>
          </a:p>
        </p:txBody>
      </p:sp>
    </p:spTree>
    <p:extLst>
      <p:ext uri="{BB962C8B-B14F-4D97-AF65-F5344CB8AC3E}">
        <p14:creationId xmlns:p14="http://schemas.microsoft.com/office/powerpoint/2010/main" val="3340394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DFE319-BAD1-41D9-9BC2-693DE1131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4 : Ouvrir le script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83384E-933C-4150-B483-81A8DAF75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906" y="1323604"/>
            <a:ext cx="10177153" cy="3581400"/>
          </a:xfrm>
        </p:spPr>
        <p:txBody>
          <a:bodyPr/>
          <a:lstStyle/>
          <a:p>
            <a:r>
              <a:rPr lang="fr-FR" dirty="0"/>
              <a:t>Ouvrir le fichier « Nouveau (2025) Code </a:t>
            </a:r>
            <a:r>
              <a:rPr lang="fr-FR" dirty="0" err="1"/>
              <a:t>carto</a:t>
            </a:r>
            <a:r>
              <a:rPr lang="fr-FR" dirty="0"/>
              <a:t> ggplot2.R » et arriver sur cette fenêtre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220FF2-9C20-4166-90F7-92D6A6BBE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906" y="1757548"/>
            <a:ext cx="6138855" cy="474240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2D0A4A-5762-4A2F-8EFE-E71BACA3ACCE}"/>
              </a:ext>
            </a:extLst>
          </p:cNvPr>
          <p:cNvSpPr txBox="1"/>
          <p:nvPr/>
        </p:nvSpPr>
        <p:spPr>
          <a:xfrm>
            <a:off x="7962404" y="2605644"/>
            <a:ext cx="41251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Indiquer dans R dans quel dossier se trouve vos informations : </a:t>
            </a:r>
          </a:p>
          <a:p>
            <a:r>
              <a:rPr lang="fr-FR" dirty="0"/>
              <a:t>cliquez en haut sur : </a:t>
            </a:r>
            <a:r>
              <a:rPr lang="fr-FR" b="1" dirty="0"/>
              <a:t>Session &gt; Set </a:t>
            </a:r>
            <a:r>
              <a:rPr lang="fr-FR" b="1" dirty="0" err="1"/>
              <a:t>Working</a:t>
            </a:r>
            <a:r>
              <a:rPr lang="fr-FR" b="1" dirty="0"/>
              <a:t> Directory &gt; To Source File Location</a:t>
            </a:r>
            <a:r>
              <a:rPr lang="fr-FR" dirty="0"/>
              <a:t> </a:t>
            </a:r>
          </a:p>
          <a:p>
            <a:r>
              <a:rPr lang="fr-FR" dirty="0"/>
              <a:t>En français : Session &gt; Définir le répertoire de travail &gt; À l'emplacement du fichier source</a:t>
            </a:r>
          </a:p>
        </p:txBody>
      </p:sp>
    </p:spTree>
    <p:extLst>
      <p:ext uri="{BB962C8B-B14F-4D97-AF65-F5344CB8AC3E}">
        <p14:creationId xmlns:p14="http://schemas.microsoft.com/office/powerpoint/2010/main" val="851239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972C00-A591-4EB7-9BCE-7EA594481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5 : Utiliser le script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2D5178-7DF4-4911-BF7B-794590C7C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914" y="1763485"/>
            <a:ext cx="10165278" cy="3581400"/>
          </a:xfrm>
        </p:spPr>
        <p:txBody>
          <a:bodyPr/>
          <a:lstStyle/>
          <a:p>
            <a:r>
              <a:rPr lang="fr-FR" dirty="0"/>
              <a:t>Pour lancer des commandes dans R, il faut (1) sélectionner le texte, (2) appuyer sur « Run » (ou « Exécuter » dans la version française)</a:t>
            </a:r>
          </a:p>
          <a:p>
            <a:r>
              <a:rPr lang="fr-FR" dirty="0"/>
              <a:t>Par exemple, la première étape est d’installer les « packages » (les applications pour R)</a:t>
            </a:r>
          </a:p>
          <a:p>
            <a:pPr marL="0" indent="0">
              <a:buNone/>
            </a:pPr>
            <a:r>
              <a:rPr lang="fr-FR" sz="1400" dirty="0"/>
              <a:t>Cette étape nécessite une connexion internet et peut durer un petit moment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484BB1D-2FF3-4EF2-9ECA-CA926669A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099" y="3296888"/>
            <a:ext cx="7676428" cy="3426502"/>
          </a:xfrm>
          <a:prstGeom prst="rect">
            <a:avLst/>
          </a:prstGeom>
        </p:spPr>
      </p:pic>
      <p:sp>
        <p:nvSpPr>
          <p:cNvPr id="6" name="Accolade ouvrante 5">
            <a:extLst>
              <a:ext uri="{FF2B5EF4-FFF2-40B4-BE49-F238E27FC236}">
                <a16:creationId xmlns:a16="http://schemas.microsoft.com/office/drawing/2014/main" id="{DCA30E10-EFE3-4A52-B97D-09A5FE3E4178}"/>
              </a:ext>
            </a:extLst>
          </p:cNvPr>
          <p:cNvSpPr/>
          <p:nvPr/>
        </p:nvSpPr>
        <p:spPr>
          <a:xfrm>
            <a:off x="2119746" y="4399808"/>
            <a:ext cx="439386" cy="492826"/>
          </a:xfrm>
          <a:prstGeom prst="leftBrace">
            <a:avLst>
              <a:gd name="adj1" fmla="val 2928"/>
              <a:gd name="adj2" fmla="val 52410"/>
            </a:avLst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E69A3D-1F28-464E-B0A6-882ACD3F630A}"/>
              </a:ext>
            </a:extLst>
          </p:cNvPr>
          <p:cNvSpPr txBox="1"/>
          <p:nvPr/>
        </p:nvSpPr>
        <p:spPr>
          <a:xfrm>
            <a:off x="704581" y="4184556"/>
            <a:ext cx="1419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(A) Je sélectionne mon texte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F49B04-EBE8-4831-B151-8666E0AF69E3}"/>
              </a:ext>
            </a:extLst>
          </p:cNvPr>
          <p:cNvSpPr txBox="1"/>
          <p:nvPr/>
        </p:nvSpPr>
        <p:spPr>
          <a:xfrm>
            <a:off x="10316687" y="3149423"/>
            <a:ext cx="1831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(B) J’appuie sur « Run » ou « Exécuter »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CBFAD8D-D9E1-489C-815C-FE113BDACDEF}"/>
              </a:ext>
            </a:extLst>
          </p:cNvPr>
          <p:cNvSpPr/>
          <p:nvPr/>
        </p:nvSpPr>
        <p:spPr>
          <a:xfrm>
            <a:off x="7178634" y="4184556"/>
            <a:ext cx="748145" cy="3815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A2A1707-E191-4401-9017-6D75415B02A0}"/>
              </a:ext>
            </a:extLst>
          </p:cNvPr>
          <p:cNvCxnSpPr>
            <a:cxnSpLocks/>
          </p:cNvCxnSpPr>
          <p:nvPr/>
        </p:nvCxnSpPr>
        <p:spPr>
          <a:xfrm flipH="1">
            <a:off x="7867403" y="3405733"/>
            <a:ext cx="2449285" cy="7758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46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0F07D-9362-4D3E-99E9-8EBAE9CA5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5 : Utiliser le script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C358ED-DDE4-4A00-B430-295C71CC5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24743"/>
            <a:ext cx="9601200" cy="3581400"/>
          </a:xfrm>
        </p:spPr>
        <p:txBody>
          <a:bodyPr/>
          <a:lstStyle/>
          <a:p>
            <a:r>
              <a:rPr lang="fr-FR" dirty="0"/>
              <a:t>Après leur installation, j’ouvre les packages dans 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8F7A58-4A78-484A-BA0C-5A47B5933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772" y="2989429"/>
            <a:ext cx="9413174" cy="2700698"/>
          </a:xfrm>
          <a:prstGeom prst="rect">
            <a:avLst/>
          </a:prstGeom>
        </p:spPr>
      </p:pic>
      <p:sp>
        <p:nvSpPr>
          <p:cNvPr id="6" name="Accolade ouvrante 5">
            <a:extLst>
              <a:ext uri="{FF2B5EF4-FFF2-40B4-BE49-F238E27FC236}">
                <a16:creationId xmlns:a16="http://schemas.microsoft.com/office/drawing/2014/main" id="{AD241CFF-883B-49A7-A221-ED51C7EA05BF}"/>
              </a:ext>
            </a:extLst>
          </p:cNvPr>
          <p:cNvSpPr/>
          <p:nvPr/>
        </p:nvSpPr>
        <p:spPr>
          <a:xfrm>
            <a:off x="2121746" y="4030695"/>
            <a:ext cx="439386" cy="492826"/>
          </a:xfrm>
          <a:prstGeom prst="leftBrace">
            <a:avLst>
              <a:gd name="adj1" fmla="val 2928"/>
              <a:gd name="adj2" fmla="val 52410"/>
            </a:avLst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9F5642-4500-47D6-8D47-FE8E1A949271}"/>
              </a:ext>
            </a:extLst>
          </p:cNvPr>
          <p:cNvSpPr txBox="1"/>
          <p:nvPr/>
        </p:nvSpPr>
        <p:spPr>
          <a:xfrm>
            <a:off x="706581" y="3815443"/>
            <a:ext cx="1419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(A) Je sélectionne mon texte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C15AE10-EB2E-4347-9FA0-AF3E06CED8E7}"/>
              </a:ext>
            </a:extLst>
          </p:cNvPr>
          <p:cNvSpPr txBox="1"/>
          <p:nvPr/>
        </p:nvSpPr>
        <p:spPr>
          <a:xfrm>
            <a:off x="10281061" y="1710035"/>
            <a:ext cx="1831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(B) J’appuie sur « Run » ou « Exécuter »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659E2A9-3258-4E00-BC28-EE137727C0AB}"/>
              </a:ext>
            </a:extLst>
          </p:cNvPr>
          <p:cNvSpPr/>
          <p:nvPr/>
        </p:nvSpPr>
        <p:spPr>
          <a:xfrm>
            <a:off x="9882228" y="3491840"/>
            <a:ext cx="748145" cy="3815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538044B-C7F5-45CB-A828-92CB65480B73}"/>
              </a:ext>
            </a:extLst>
          </p:cNvPr>
          <p:cNvCxnSpPr>
            <a:cxnSpLocks/>
          </p:cNvCxnSpPr>
          <p:nvPr/>
        </p:nvCxnSpPr>
        <p:spPr>
          <a:xfrm flipH="1">
            <a:off x="10256300" y="1966345"/>
            <a:ext cx="24763" cy="146265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055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42BA6D-37F5-4ECE-A72F-7A3FF6DFE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5 : Utiliser le script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F03D03-224E-4549-95AB-C000150E8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763486"/>
            <a:ext cx="9601200" cy="3581400"/>
          </a:xfrm>
        </p:spPr>
        <p:txBody>
          <a:bodyPr/>
          <a:lstStyle/>
          <a:p>
            <a:r>
              <a:rPr lang="fr-FR" dirty="0"/>
              <a:t>J’ouvre mon fichier de données dans 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E47D12-CFA0-42B3-9C66-BC49C0D33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259870"/>
            <a:ext cx="6949641" cy="2788489"/>
          </a:xfrm>
          <a:prstGeom prst="rect">
            <a:avLst/>
          </a:prstGeom>
        </p:spPr>
      </p:pic>
      <p:sp>
        <p:nvSpPr>
          <p:cNvPr id="6" name="Accolade ouvrante 5">
            <a:extLst>
              <a:ext uri="{FF2B5EF4-FFF2-40B4-BE49-F238E27FC236}">
                <a16:creationId xmlns:a16="http://schemas.microsoft.com/office/drawing/2014/main" id="{8C4F2F42-F7C9-491E-BA0D-E77DF3AFA22D}"/>
              </a:ext>
            </a:extLst>
          </p:cNvPr>
          <p:cNvSpPr/>
          <p:nvPr/>
        </p:nvSpPr>
        <p:spPr>
          <a:xfrm>
            <a:off x="3285528" y="4535396"/>
            <a:ext cx="439386" cy="492826"/>
          </a:xfrm>
          <a:prstGeom prst="leftBrace">
            <a:avLst>
              <a:gd name="adj1" fmla="val 2928"/>
              <a:gd name="adj2" fmla="val 52410"/>
            </a:avLst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B7BD1D-AA03-4E61-911F-E64A1D4C61AF}"/>
              </a:ext>
            </a:extLst>
          </p:cNvPr>
          <p:cNvSpPr txBox="1"/>
          <p:nvPr/>
        </p:nvSpPr>
        <p:spPr>
          <a:xfrm>
            <a:off x="1870363" y="4320144"/>
            <a:ext cx="1419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(B) Je sélectionne mon texte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958A3D1-A6C1-4C8D-9F20-1CCFB7336C5B}"/>
              </a:ext>
            </a:extLst>
          </p:cNvPr>
          <p:cNvSpPr txBox="1"/>
          <p:nvPr/>
        </p:nvSpPr>
        <p:spPr>
          <a:xfrm>
            <a:off x="10281061" y="1710035"/>
            <a:ext cx="1831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(C) J’appuie sur « Run » ou « Exécuter »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F8755E9-BDBB-4DD3-8C85-BE9CD16373A1}"/>
              </a:ext>
            </a:extLst>
          </p:cNvPr>
          <p:cNvSpPr/>
          <p:nvPr/>
        </p:nvSpPr>
        <p:spPr>
          <a:xfrm>
            <a:off x="7738732" y="3111830"/>
            <a:ext cx="748145" cy="3815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6701C82D-EB1A-4FB7-AE43-BAEE83E01413}"/>
              </a:ext>
            </a:extLst>
          </p:cNvPr>
          <p:cNvCxnSpPr>
            <a:cxnSpLocks/>
          </p:cNvCxnSpPr>
          <p:nvPr/>
        </p:nvCxnSpPr>
        <p:spPr>
          <a:xfrm flipH="1">
            <a:off x="8389917" y="1966345"/>
            <a:ext cx="1891147" cy="11454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DD2D2D1D-5E91-433C-8518-3DCC201596AA}"/>
              </a:ext>
            </a:extLst>
          </p:cNvPr>
          <p:cNvSpPr txBox="1"/>
          <p:nvPr/>
        </p:nvSpPr>
        <p:spPr>
          <a:xfrm>
            <a:off x="5902829" y="5084975"/>
            <a:ext cx="1633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(A) J’inscris ici le nom de mon fichier de données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BDCF585-1A49-4A91-B5FC-60A370D16CD3}"/>
              </a:ext>
            </a:extLst>
          </p:cNvPr>
          <p:cNvCxnSpPr/>
          <p:nvPr/>
        </p:nvCxnSpPr>
        <p:spPr>
          <a:xfrm>
            <a:off x="5510151" y="4957948"/>
            <a:ext cx="255913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824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61F4E1C0-F83D-4E50-B61F-E57B71E49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662" y="2689990"/>
            <a:ext cx="6045200" cy="35030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673A5AF-C335-464D-8626-925D49316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5 : Utiliser le script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315C71-C497-4637-95F9-475EC3F7B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722" y="1471786"/>
            <a:ext cx="10807041" cy="3581400"/>
          </a:xfrm>
        </p:spPr>
        <p:txBody>
          <a:bodyPr/>
          <a:lstStyle/>
          <a:p>
            <a:r>
              <a:rPr lang="fr-FR" dirty="0"/>
              <a:t>Je choisis mon espèce et je crée un jeu de données avec cette espèce pour tracer la carte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065D554-9787-4AE5-891C-C099F7DBA601}"/>
              </a:ext>
            </a:extLst>
          </p:cNvPr>
          <p:cNvSpPr txBox="1"/>
          <p:nvPr/>
        </p:nvSpPr>
        <p:spPr>
          <a:xfrm>
            <a:off x="1469077" y="2967335"/>
            <a:ext cx="1633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(A) J’inscris ici le nom de mon espèce ici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46EDFE6-31D5-4659-B2F4-ECA6B5303109}"/>
              </a:ext>
            </a:extLst>
          </p:cNvPr>
          <p:cNvSpPr txBox="1"/>
          <p:nvPr/>
        </p:nvSpPr>
        <p:spPr>
          <a:xfrm>
            <a:off x="1732560" y="4735168"/>
            <a:ext cx="1419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(B) Je sélectionne mon texte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BA46FC3-43F6-4F30-B967-A95B6E1720B3}"/>
              </a:ext>
            </a:extLst>
          </p:cNvPr>
          <p:cNvSpPr txBox="1"/>
          <p:nvPr/>
        </p:nvSpPr>
        <p:spPr>
          <a:xfrm>
            <a:off x="8838708" y="1770136"/>
            <a:ext cx="2531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(C) J’appuie sur « Run » ou « Exécuter »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FF5406E-EC54-4404-B79C-92A4B45E1F74}"/>
              </a:ext>
            </a:extLst>
          </p:cNvPr>
          <p:cNvSpPr/>
          <p:nvPr/>
        </p:nvSpPr>
        <p:spPr>
          <a:xfrm>
            <a:off x="7424035" y="3101056"/>
            <a:ext cx="748145" cy="3815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0FD31DB-F40A-44C5-A671-A0DDF24B29F6}"/>
              </a:ext>
            </a:extLst>
          </p:cNvPr>
          <p:cNvCxnSpPr>
            <a:cxnSpLocks/>
          </p:cNvCxnSpPr>
          <p:nvPr/>
        </p:nvCxnSpPr>
        <p:spPr>
          <a:xfrm flipH="1">
            <a:off x="7814873" y="1955571"/>
            <a:ext cx="978437" cy="108412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E73F37E-3C8E-42D2-A997-C8C771A851FF}"/>
              </a:ext>
            </a:extLst>
          </p:cNvPr>
          <p:cNvCxnSpPr>
            <a:cxnSpLocks/>
          </p:cNvCxnSpPr>
          <p:nvPr/>
        </p:nvCxnSpPr>
        <p:spPr>
          <a:xfrm>
            <a:off x="2772888" y="3647715"/>
            <a:ext cx="1834738" cy="10199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1DD55D51-C090-44C3-A411-049F931C1433}"/>
              </a:ext>
            </a:extLst>
          </p:cNvPr>
          <p:cNvSpPr/>
          <p:nvPr/>
        </p:nvSpPr>
        <p:spPr>
          <a:xfrm>
            <a:off x="2995138" y="4441534"/>
            <a:ext cx="439386" cy="1730665"/>
          </a:xfrm>
          <a:prstGeom prst="leftBrace">
            <a:avLst>
              <a:gd name="adj1" fmla="val 2928"/>
              <a:gd name="adj2" fmla="val 52410"/>
            </a:avLst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8DC7F8C-2CE1-4F8A-B730-7A3ABCC7407B}"/>
              </a:ext>
            </a:extLst>
          </p:cNvPr>
          <p:cNvCxnSpPr>
            <a:cxnSpLocks/>
          </p:cNvCxnSpPr>
          <p:nvPr/>
        </p:nvCxnSpPr>
        <p:spPr>
          <a:xfrm>
            <a:off x="4292930" y="4735170"/>
            <a:ext cx="5165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669598"/>
      </p:ext>
    </p:extLst>
  </p:cSld>
  <p:clrMapOvr>
    <a:masterClrMapping/>
  </p:clrMapOvr>
</p:sld>
</file>

<file path=ppt/theme/theme1.xml><?xml version="1.0" encoding="utf-8"?>
<a:theme xmlns:a="http://schemas.openxmlformats.org/drawingml/2006/main" name="Cadrage">
  <a:themeElements>
    <a:clrScheme name="Cadrag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adr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dr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TM10001105[[fn=Cadrage]]</Template>
  <TotalTime>234</TotalTime>
  <Words>510</Words>
  <Application>Microsoft Office PowerPoint</Application>
  <PresentationFormat>Grand écran</PresentationFormat>
  <Paragraphs>52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4" baseType="lpstr">
      <vt:lpstr>Franklin Gothic Book</vt:lpstr>
      <vt:lpstr>Cadrage</vt:lpstr>
      <vt:lpstr>TUTO : Comment cartographier des baguage/contrôle reprise avec R</vt:lpstr>
      <vt:lpstr>Etape 1 : Installer R et R-studio</vt:lpstr>
      <vt:lpstr>Etape 2 : Télécharger le script</vt:lpstr>
      <vt:lpstr>Etape 3 : Créer un dossier dédié</vt:lpstr>
      <vt:lpstr>Etape 4 : Ouvrir le script</vt:lpstr>
      <vt:lpstr>Etape 5 : Utiliser le script</vt:lpstr>
      <vt:lpstr>Etape 5 : Utiliser le script</vt:lpstr>
      <vt:lpstr>Etape 5 : Utiliser le script</vt:lpstr>
      <vt:lpstr>Etape 5 : Utiliser le script</vt:lpstr>
      <vt:lpstr>Etape 5 : Utiliser le script</vt:lpstr>
      <vt:lpstr>Etape 6 : J’enregistre la carte</vt:lpstr>
      <vt:lpstr>Bonus : plusieurs espèces?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 : Comment cartographier des baguage/contrôle reprise avec R</dc:title>
  <dc:creator>Manon Ghislain</dc:creator>
  <cp:lastModifiedBy>Manon Ghislain</cp:lastModifiedBy>
  <cp:revision>16</cp:revision>
  <dcterms:created xsi:type="dcterms:W3CDTF">2026-03-02T08:53:29Z</dcterms:created>
  <dcterms:modified xsi:type="dcterms:W3CDTF">2026-03-08T08:52:45Z</dcterms:modified>
</cp:coreProperties>
</file>