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22" r:id="rId2"/>
  </p:sldMasterIdLst>
  <p:notesMasterIdLst>
    <p:notesMasterId r:id="rId14"/>
  </p:notesMasterIdLst>
  <p:handoutMasterIdLst>
    <p:handoutMasterId r:id="rId15"/>
  </p:handoutMasterIdLst>
  <p:sldIdLst>
    <p:sldId id="256" r:id="rId3"/>
    <p:sldId id="320" r:id="rId4"/>
    <p:sldId id="323" r:id="rId5"/>
    <p:sldId id="324" r:id="rId6"/>
    <p:sldId id="325" r:id="rId7"/>
    <p:sldId id="326" r:id="rId8"/>
    <p:sldId id="329" r:id="rId9"/>
    <p:sldId id="330" r:id="rId10"/>
    <p:sldId id="331" r:id="rId11"/>
    <p:sldId id="334" r:id="rId12"/>
    <p:sldId id="333" r:id="rId13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non Ghislain" initials="MG" lastIdx="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B03"/>
    <a:srgbClr val="FF612F"/>
    <a:srgbClr val="CC3300"/>
    <a:srgbClr val="FF66FF"/>
    <a:srgbClr val="FF4409"/>
    <a:srgbClr val="FF9933"/>
    <a:srgbClr val="FF7C53"/>
    <a:srgbClr val="FF9371"/>
    <a:srgbClr val="FFFF99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46" autoAdjust="0"/>
    <p:restoredTop sz="90586" autoAdjust="0"/>
  </p:normalViewPr>
  <p:slideViewPr>
    <p:cSldViewPr snapToGrid="0">
      <p:cViewPr>
        <p:scale>
          <a:sx n="75" d="100"/>
          <a:sy n="75" d="100"/>
        </p:scale>
        <p:origin x="-636" y="-7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8044D-CA82-4C17-8489-796924FDB8A2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7D6972-A1F5-41B4-A7E1-3D9A601CF3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466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B3371-8AF0-4DAE-ADC5-1C41001DCA90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A1DF4-E009-40A5-849D-5B3C75813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2661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A1DF4-E009-40A5-849D-5B3C75813B3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9016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A252A2E-4B5F-443C-BA0C-C51AC8E70CDA}" type="slidenum">
              <a:rPr lang="fr-FR" altLang="fr-FR" smtClean="0">
                <a:solidFill>
                  <a:srgbClr val="000000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fr-FR" altLang="fr-F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4F810CA-D7DC-434E-9D01-5F10800C7738}" type="slidenum">
              <a:rPr lang="fr-FR" altLang="fr-FR" smtClean="0">
                <a:solidFill>
                  <a:srgbClr val="000000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fr-FR" altLang="fr-F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4F810CA-D7DC-434E-9D01-5F10800C7738}" type="slidenum">
              <a:rPr lang="fr-FR" altLang="fr-FR" smtClean="0">
                <a:solidFill>
                  <a:srgbClr val="000000"/>
                </a:solidFill>
                <a:latin typeface="Arial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fr-FR" altLang="fr-FR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t>09/03/2017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8997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t>09/03/2017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660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t>09/03/2017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2841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AB5F7-56B0-4E0F-BC47-80B91FDF252F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790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BE35C-1A0F-426E-9F71-0DBB17132DA1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559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9E732-CF50-4C74-95B8-4428843FE6DB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291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6735F-AEED-49AB-A114-BCC0A40C5F1A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876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C41A1-6EB7-44B1-BD67-03C0A96697CB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099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3F6EC-7E40-4E73-8CC2-ABBDEA1DBA15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753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F94AD-BC84-4BD2-A83B-BD412C8A5F96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357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3239E-D3FC-463B-B429-332007385637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3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t>09/03/2017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6446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3DA24-CB4F-4BA0-95B4-57F79F4E4D8E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513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BA7C8-988E-4A48-9387-57506D85366F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335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1B3D7-A887-47CC-B2BE-D0D60ADB262F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000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t>09/03/2017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1295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t>09/03/2017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5712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t>09/03/2017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857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t>09/03/2017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386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t>09/03/2017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0253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t>09/03/2017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0432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86204-9C85-4614-836B-A56D8BE0E909}" type="datetimeFigureOut">
              <a:rPr lang="fr-FR" smtClean="0"/>
              <a:t>09/03/2017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7D579-53CC-4F1E-9F40-4FAE31DEA48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0924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86204-9C85-4614-836B-A56D8BE0E909}" type="datetimeFigureOut">
              <a:rPr lang="fr-FR" smtClean="0"/>
              <a:t>09/03/2017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7D579-53CC-4F1E-9F40-4FAE31DEA48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2459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B9ACE-472F-46F7-BACD-377CB85EADD5}" type="slidenum">
              <a:rPr lang="fr-FR" altLang="fr-F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74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png"/><Relationship Id="rId7" Type="http://schemas.openxmlformats.org/officeDocument/2006/relationships/image" Target="../media/image30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3.png"/><Relationship Id="rId5" Type="http://schemas.openxmlformats.org/officeDocument/2006/relationships/image" Target="../media/image13.jpeg"/><Relationship Id="rId10" Type="http://schemas.openxmlformats.org/officeDocument/2006/relationships/image" Target="../media/image32.png"/><Relationship Id="rId4" Type="http://schemas.openxmlformats.org/officeDocument/2006/relationships/image" Target="../media/image12.png"/><Relationship Id="rId9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7239" y="246745"/>
            <a:ext cx="9144000" cy="2152361"/>
          </a:xfrm>
          <a:solidFill>
            <a:schemeClr val="accent5">
              <a:lumMod val="40000"/>
              <a:lumOff val="60000"/>
              <a:alpha val="63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fr-FR" sz="48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Atelier ‘</a:t>
            </a:r>
            <a:r>
              <a:rPr lang="fr-FR" sz="4800" b="1" dirty="0" err="1" smtClean="0">
                <a:solidFill>
                  <a:srgbClr val="0000FF"/>
                </a:solidFill>
                <a:ea typeface="Times New Roman"/>
                <a:cs typeface="Times New Roman"/>
              </a:rPr>
              <a:t>Reporting</a:t>
            </a:r>
            <a:r>
              <a:rPr lang="fr-FR" sz="48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 STOC Capture’</a:t>
            </a:r>
            <a:br>
              <a:rPr lang="fr-FR" sz="4800" b="1" dirty="0" smtClean="0">
                <a:solidFill>
                  <a:srgbClr val="0000FF"/>
                </a:solidFill>
                <a:ea typeface="Times New Roman"/>
                <a:cs typeface="Times New Roman"/>
              </a:rPr>
            </a:br>
            <a:r>
              <a:rPr lang="fr-FR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Indicateurs </a:t>
            </a:r>
            <a:r>
              <a:rPr lang="fr-FR" sz="3600" b="1" dirty="0" smtClean="0">
                <a:solidFill>
                  <a:srgbClr val="FF0000"/>
                </a:solidFill>
                <a:ea typeface="Times New Roman"/>
                <a:cs typeface="Times New Roman"/>
              </a:rPr>
              <a:t>locaux </a:t>
            </a:r>
            <a:r>
              <a:rPr lang="fr-FR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de fonctionnement</a:t>
            </a:r>
            <a:br>
              <a:rPr lang="fr-FR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</a:br>
            <a:r>
              <a:rPr lang="fr-FR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des populations d’oiseaux communs </a:t>
            </a:r>
            <a:br>
              <a:rPr lang="fr-FR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</a:br>
            <a:r>
              <a:rPr lang="fr-FR" sz="3600" b="1" dirty="0" smtClean="0">
                <a:solidFill>
                  <a:srgbClr val="0000FF"/>
                </a:solidFill>
                <a:ea typeface="Times New Roman"/>
                <a:cs typeface="Times New Roman"/>
              </a:rPr>
              <a:t>à partir de données de baguage</a:t>
            </a:r>
            <a:endParaRPr lang="fr-FR" sz="3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84499" y="3866333"/>
            <a:ext cx="9144000" cy="799604"/>
          </a:xfrm>
        </p:spPr>
        <p:txBody>
          <a:bodyPr>
            <a:noAutofit/>
          </a:bodyPr>
          <a:lstStyle/>
          <a:p>
            <a:r>
              <a:rPr lang="fr-FR" dirty="0" smtClean="0">
                <a:latin typeface="Lucida Sans Unicode" panose="020B0602030504020204" pitchFamily="34" charset="0"/>
                <a:ea typeface="Tahoma" panose="020B0604030504040204" pitchFamily="34" charset="0"/>
                <a:cs typeface="Lucida Sans Unicode" panose="020B0602030504020204" pitchFamily="34" charset="0"/>
              </a:rPr>
              <a:t>Pierre-Yves HENRY (henry@mnhn.fr)</a:t>
            </a:r>
          </a:p>
          <a:p>
            <a:r>
              <a:rPr lang="fr-FR" dirty="0" smtClean="0">
                <a:latin typeface="Lucida Sans Unicode" panose="020B0602030504020204" pitchFamily="34" charset="0"/>
                <a:ea typeface="Tahoma" panose="020B0604030504040204" pitchFamily="34" charset="0"/>
                <a:cs typeface="Lucida Sans Unicode" panose="020B0602030504020204" pitchFamily="34" charset="0"/>
              </a:rPr>
              <a:t>Responsable du STOC Capture / porteur projet DEMOSPACE</a:t>
            </a:r>
            <a:endParaRPr lang="fr-FR" b="1" dirty="0" smtClean="0">
              <a:solidFill>
                <a:srgbClr val="FF0000"/>
              </a:solidFill>
              <a:latin typeface="Lucida Sans Unicode" panose="020B0602030504020204" pitchFamily="34" charset="0"/>
              <a:ea typeface="Tahoma" panose="020B060403050404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1371600"/>
            <a:ext cx="1828800" cy="13716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2743200"/>
            <a:ext cx="1828800" cy="137160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0"/>
            <a:ext cx="1828800" cy="137160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63200" y="4102100"/>
            <a:ext cx="1828800" cy="13716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5473700"/>
            <a:ext cx="1828800" cy="13716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0274301" y="0"/>
            <a:ext cx="1905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3289" y="5919400"/>
            <a:ext cx="1957423" cy="938600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282" y="4923513"/>
            <a:ext cx="2313437" cy="847346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" y="4815255"/>
            <a:ext cx="3255883" cy="1948401"/>
          </a:xfrm>
          <a:prstGeom prst="rect">
            <a:avLst/>
          </a:prstGeom>
        </p:spPr>
      </p:pic>
      <p:sp>
        <p:nvSpPr>
          <p:cNvPr id="19" name="Titre 1"/>
          <p:cNvSpPr txBox="1">
            <a:spLocks/>
          </p:cNvSpPr>
          <p:nvPr/>
        </p:nvSpPr>
        <p:spPr>
          <a:xfrm>
            <a:off x="584499" y="2699682"/>
            <a:ext cx="9144000" cy="867802"/>
          </a:xfrm>
          <a:prstGeom prst="rect">
            <a:avLst/>
          </a:prstGeom>
          <a:solidFill>
            <a:schemeClr val="accent5">
              <a:lumMod val="40000"/>
              <a:lumOff val="60000"/>
              <a:alpha val="63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fr-FR" sz="4800" b="1" dirty="0" smtClean="0">
                <a:solidFill>
                  <a:srgbClr val="0000FF"/>
                </a:solidFill>
                <a:cs typeface="Times New Roman"/>
              </a:rPr>
              <a:t>Mais pourquoi ? </a:t>
            </a:r>
            <a:endParaRPr lang="fr-FR" sz="3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400800" y="4687057"/>
            <a:ext cx="2162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Avec le soutien de:</a:t>
            </a:r>
            <a:endParaRPr lang="fr-FR" dirty="0"/>
          </a:p>
        </p:txBody>
      </p:sp>
      <p:pic>
        <p:nvPicPr>
          <p:cNvPr id="22" name="Picture 16" descr="logo-npc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568" y="5219261"/>
            <a:ext cx="1451616" cy="158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6" name="Picture 2" descr="Fondation Biodiversité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244" y="5713626"/>
            <a:ext cx="1457325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ésultat de recherche d'images pour &quot;logo ministère de l'environnement&quot;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185" y="5204747"/>
            <a:ext cx="1249116" cy="16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22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re 1"/>
          <p:cNvSpPr txBox="1">
            <a:spLocks/>
          </p:cNvSpPr>
          <p:nvPr/>
        </p:nvSpPr>
        <p:spPr>
          <a:xfrm>
            <a:off x="852715" y="180072"/>
            <a:ext cx="10515600" cy="868586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Mais</a:t>
            </a:r>
            <a:r>
              <a:rPr kumimoji="0" lang="fr-FR" sz="4400" b="1" i="0" u="none" strike="noStrike" kern="1200" cap="none" spc="0" normalizeH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indicateurs de quoi 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61" name="Text Box 4"/>
          <p:cNvSpPr txBox="1">
            <a:spLocks noChangeArrowheads="1"/>
          </p:cNvSpPr>
          <p:nvPr/>
        </p:nvSpPr>
        <p:spPr bwMode="auto">
          <a:xfrm>
            <a:off x="1752600" y="1358900"/>
            <a:ext cx="864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400">
                <a:latin typeface="Arial" charset="0"/>
                <a:cs typeface="Arial" charset="0"/>
              </a:rPr>
              <a:t>Dynamique d’une </a:t>
            </a:r>
            <a:r>
              <a:rPr lang="fr-FR" altLang="fr-FR" sz="2400">
                <a:solidFill>
                  <a:srgbClr val="CC0000"/>
                </a:solidFill>
                <a:latin typeface="Arial" charset="0"/>
                <a:cs typeface="Arial" charset="0"/>
              </a:rPr>
              <a:t>population « locale »</a:t>
            </a:r>
            <a:r>
              <a:rPr lang="fr-FR" altLang="fr-FR" sz="2400">
                <a:latin typeface="Arial" charset="0"/>
                <a:cs typeface="Arial" charset="0"/>
              </a:rPr>
              <a:t>:</a:t>
            </a:r>
            <a:endParaRPr lang="fr-FR" altLang="fr-FR" sz="240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62" name="ZoneTexte 6"/>
          <p:cNvSpPr txBox="1">
            <a:spLocks noChangeArrowheads="1"/>
          </p:cNvSpPr>
          <p:nvPr/>
        </p:nvSpPr>
        <p:spPr bwMode="auto">
          <a:xfrm>
            <a:off x="8523288" y="3429000"/>
            <a:ext cx="16430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Arial" charset="0"/>
              </a:rPr>
              <a:t>Mort</a:t>
            </a:r>
          </a:p>
          <a:p>
            <a:pPr eaLnBrk="1" hangingPunct="1">
              <a:spcBef>
                <a:spcPct val="0"/>
              </a:spcBef>
            </a:pPr>
            <a:endParaRPr lang="fr-FR" altLang="fr-FR" sz="240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latin typeface="Arial" charset="0"/>
              </a:rPr>
              <a:t>Emigration</a:t>
            </a:r>
          </a:p>
          <a:p>
            <a:pPr eaLnBrk="1" hangingPunct="1">
              <a:spcBef>
                <a:spcPct val="0"/>
              </a:spcBef>
            </a:pPr>
            <a:endParaRPr lang="fr-FR" altLang="fr-FR" sz="2400">
              <a:latin typeface="Arial" charset="0"/>
            </a:endParaRPr>
          </a:p>
        </p:txBody>
      </p:sp>
      <p:sp>
        <p:nvSpPr>
          <p:cNvPr id="63" name="ZoneTexte 11"/>
          <p:cNvSpPr txBox="1">
            <a:spLocks noChangeArrowheads="1"/>
          </p:cNvSpPr>
          <p:nvPr/>
        </p:nvSpPr>
        <p:spPr bwMode="auto">
          <a:xfrm>
            <a:off x="1855788" y="3462338"/>
            <a:ext cx="1778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>
                <a:latin typeface="Arial" charset="0"/>
              </a:rPr>
              <a:t>Naissance</a:t>
            </a:r>
          </a:p>
          <a:p>
            <a:pPr eaLnBrk="1" hangingPunct="1">
              <a:spcBef>
                <a:spcPct val="0"/>
              </a:spcBef>
            </a:pPr>
            <a:endParaRPr lang="fr-FR" altLang="fr-FR" sz="2400" dirty="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 err="1">
                <a:latin typeface="Arial" charset="0"/>
              </a:rPr>
              <a:t>IMmigration</a:t>
            </a:r>
            <a:endParaRPr lang="fr-FR" altLang="fr-FR" sz="2400" dirty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endParaRPr lang="fr-FR" altLang="fr-FR" sz="2400" dirty="0">
              <a:latin typeface="Arial" charset="0"/>
            </a:endParaRPr>
          </a:p>
        </p:txBody>
      </p:sp>
      <p:sp>
        <p:nvSpPr>
          <p:cNvPr id="64" name="Accolade fermante 7"/>
          <p:cNvSpPr>
            <a:spLocks/>
          </p:cNvSpPr>
          <p:nvPr/>
        </p:nvSpPr>
        <p:spPr bwMode="auto">
          <a:xfrm rot="5400000">
            <a:off x="9260682" y="4887119"/>
            <a:ext cx="252412" cy="1727200"/>
          </a:xfrm>
          <a:prstGeom prst="rightBrace">
            <a:avLst>
              <a:gd name="adj1" fmla="val 8300"/>
              <a:gd name="adj2" fmla="val 50630"/>
            </a:avLst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Arial" charset="0"/>
            </a:endParaRPr>
          </a:p>
        </p:txBody>
      </p:sp>
      <p:sp>
        <p:nvSpPr>
          <p:cNvPr id="65" name="ZoneTexte 64"/>
          <p:cNvSpPr txBox="1"/>
          <p:nvPr/>
        </p:nvSpPr>
        <p:spPr>
          <a:xfrm>
            <a:off x="8797925" y="6021388"/>
            <a:ext cx="1165225" cy="701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Survie locale</a:t>
            </a:r>
          </a:p>
        </p:txBody>
      </p:sp>
      <p:sp>
        <p:nvSpPr>
          <p:cNvPr id="66" name="Accolade fermante 15"/>
          <p:cNvSpPr>
            <a:spLocks/>
          </p:cNvSpPr>
          <p:nvPr/>
        </p:nvSpPr>
        <p:spPr bwMode="auto">
          <a:xfrm rot="5400000">
            <a:off x="2581276" y="4851400"/>
            <a:ext cx="252412" cy="1728787"/>
          </a:xfrm>
          <a:prstGeom prst="rightBrace">
            <a:avLst>
              <a:gd name="adj1" fmla="val 8308"/>
              <a:gd name="adj2" fmla="val 50630"/>
            </a:avLst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Arial" charset="0"/>
            </a:endParaRPr>
          </a:p>
        </p:txBody>
      </p:sp>
      <p:sp>
        <p:nvSpPr>
          <p:cNvPr id="67" name="ZoneTexte 66"/>
          <p:cNvSpPr txBox="1"/>
          <p:nvPr/>
        </p:nvSpPr>
        <p:spPr>
          <a:xfrm>
            <a:off x="1711325" y="6021388"/>
            <a:ext cx="1941513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Recrutement</a:t>
            </a:r>
          </a:p>
        </p:txBody>
      </p:sp>
      <p:grpSp>
        <p:nvGrpSpPr>
          <p:cNvPr id="68" name="Group 27"/>
          <p:cNvGrpSpPr>
            <a:grpSpLocks/>
          </p:cNvGrpSpPr>
          <p:nvPr/>
        </p:nvGrpSpPr>
        <p:grpSpPr bwMode="auto">
          <a:xfrm>
            <a:off x="3803650" y="2525713"/>
            <a:ext cx="3744913" cy="3024187"/>
            <a:chOff x="1882" y="1434"/>
            <a:chExt cx="2359" cy="1905"/>
          </a:xfrm>
        </p:grpSpPr>
        <p:sp>
          <p:nvSpPr>
            <p:cNvPr id="69" name="Oval 25"/>
            <p:cNvSpPr>
              <a:spLocks noChangeArrowheads="1"/>
            </p:cNvSpPr>
            <p:nvPr/>
          </p:nvSpPr>
          <p:spPr bwMode="auto">
            <a:xfrm>
              <a:off x="1882" y="1434"/>
              <a:ext cx="2359" cy="1905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 sz="2400"/>
            </a:p>
          </p:txBody>
        </p:sp>
        <p:sp>
          <p:nvSpPr>
            <p:cNvPr id="70" name="Text Box 26"/>
            <p:cNvSpPr txBox="1">
              <a:spLocks noChangeArrowheads="1"/>
            </p:cNvSpPr>
            <p:nvPr/>
          </p:nvSpPr>
          <p:spPr bwMode="auto">
            <a:xfrm>
              <a:off x="2232" y="2251"/>
              <a:ext cx="167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fr-FR" sz="2000" dirty="0">
                  <a:latin typeface="Arial" charset="0"/>
                </a:rPr>
                <a:t>Population locale</a:t>
              </a:r>
            </a:p>
          </p:txBody>
        </p:sp>
      </p:grpSp>
      <p:pic>
        <p:nvPicPr>
          <p:cNvPr id="71" name="Picture 2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150" y="4757738"/>
            <a:ext cx="892175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Picture 3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338" y="2014538"/>
            <a:ext cx="2106612" cy="141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Picture 3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5088" y="4652963"/>
            <a:ext cx="892175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" name="AutoShape 32"/>
          <p:cNvSpPr>
            <a:spLocks noChangeArrowheads="1"/>
          </p:cNvSpPr>
          <p:nvPr/>
        </p:nvSpPr>
        <p:spPr bwMode="auto">
          <a:xfrm>
            <a:off x="7083425" y="3716338"/>
            <a:ext cx="1223963" cy="720725"/>
          </a:xfrm>
          <a:prstGeom prst="rightArrow">
            <a:avLst>
              <a:gd name="adj1" fmla="val 50000"/>
              <a:gd name="adj2" fmla="val 42456"/>
            </a:avLst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  <p:sp>
        <p:nvSpPr>
          <p:cNvPr id="75" name="AutoShape 33"/>
          <p:cNvSpPr>
            <a:spLocks noChangeArrowheads="1"/>
          </p:cNvSpPr>
          <p:nvPr/>
        </p:nvSpPr>
        <p:spPr bwMode="auto">
          <a:xfrm>
            <a:off x="3267075" y="3716338"/>
            <a:ext cx="1223963" cy="720725"/>
          </a:xfrm>
          <a:prstGeom prst="rightArrow">
            <a:avLst>
              <a:gd name="adj1" fmla="val 50000"/>
              <a:gd name="adj2" fmla="val 42456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400"/>
          </a:p>
        </p:txBody>
      </p:sp>
      <p:pic>
        <p:nvPicPr>
          <p:cNvPr id="76" name="Picture 3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788" y="2133600"/>
            <a:ext cx="1666875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" name="ZoneTexte 32"/>
          <p:cNvSpPr txBox="1">
            <a:spLocks noChangeArrowheads="1"/>
          </p:cNvSpPr>
          <p:nvPr/>
        </p:nvSpPr>
        <p:spPr bwMode="auto">
          <a:xfrm>
            <a:off x="4410075" y="2331304"/>
            <a:ext cx="2775744" cy="64633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dirty="0" smtClean="0">
                <a:latin typeface="Tahoma" pitchFamily="34" charset="0"/>
              </a:rPr>
              <a:t>Combien d’adultes ?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i="1" dirty="0" smtClean="0">
                <a:latin typeface="Tahoma" pitchFamily="34" charset="0"/>
              </a:rPr>
              <a:t>Nb. ad</a:t>
            </a:r>
            <a:r>
              <a:rPr lang="fr-FR" altLang="fr-FR" sz="1800" b="1" i="1" dirty="0" smtClean="0">
                <a:latin typeface="Tahoma" pitchFamily="34" charset="0"/>
              </a:rPr>
              <a:t>. capturés</a:t>
            </a:r>
            <a:endParaRPr lang="fr-FR" altLang="fr-FR" sz="1800" b="1" i="1" dirty="0" smtClean="0">
              <a:latin typeface="Tahoma" pitchFamily="34" charset="0"/>
            </a:endParaRPr>
          </a:p>
        </p:txBody>
      </p:sp>
      <p:sp>
        <p:nvSpPr>
          <p:cNvPr id="78" name="ZoneTexte 32"/>
          <p:cNvSpPr txBox="1">
            <a:spLocks noChangeArrowheads="1"/>
          </p:cNvSpPr>
          <p:nvPr/>
        </p:nvSpPr>
        <p:spPr bwMode="auto">
          <a:xfrm>
            <a:off x="15081" y="3462338"/>
            <a:ext cx="1883569" cy="1477328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dirty="0" smtClean="0">
                <a:latin typeface="Tahoma" pitchFamily="34" charset="0"/>
              </a:rPr>
              <a:t>Combien de jeunes par adultes ? </a:t>
            </a:r>
            <a:r>
              <a:rPr lang="fr-FR" altLang="fr-FR" sz="1800" b="1" i="1" dirty="0" smtClean="0">
                <a:latin typeface="Tahoma" pitchFamily="34" charset="0"/>
              </a:rPr>
              <a:t>Productivité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i="1" dirty="0" smtClean="0">
                <a:latin typeface="Tahoma" pitchFamily="34" charset="0"/>
              </a:rPr>
              <a:t>= % de </a:t>
            </a:r>
            <a:r>
              <a:rPr lang="fr-FR" altLang="fr-FR" sz="1800" b="1" i="1" dirty="0" err="1" smtClean="0">
                <a:latin typeface="Tahoma" pitchFamily="34" charset="0"/>
              </a:rPr>
              <a:t>juv</a:t>
            </a:r>
            <a:r>
              <a:rPr lang="fr-FR" altLang="fr-FR" sz="1800" b="1" i="1" dirty="0" smtClean="0">
                <a:latin typeface="Tahoma" pitchFamily="34" charset="0"/>
              </a:rPr>
              <a:t>.</a:t>
            </a:r>
            <a:endParaRPr lang="fr-FR" altLang="fr-FR" sz="1800" b="1" i="1" dirty="0" smtClean="0">
              <a:latin typeface="Tahoma" pitchFamily="34" charset="0"/>
            </a:endParaRPr>
          </a:p>
        </p:txBody>
      </p:sp>
      <p:sp>
        <p:nvSpPr>
          <p:cNvPr id="79" name="ZoneTexte 32"/>
          <p:cNvSpPr txBox="1">
            <a:spLocks noChangeArrowheads="1"/>
          </p:cNvSpPr>
          <p:nvPr/>
        </p:nvSpPr>
        <p:spPr bwMode="auto">
          <a:xfrm>
            <a:off x="9872663" y="5294313"/>
            <a:ext cx="2205037" cy="1477328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dirty="0" smtClean="0">
                <a:latin typeface="Tahoma" pitchFamily="34" charset="0"/>
              </a:rPr>
              <a:t>Combien d’adultes reviennent  ?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i="1" dirty="0" smtClean="0">
                <a:latin typeface="Tahoma" pitchFamily="34" charset="0"/>
              </a:rPr>
              <a:t>Taux de retour interannuel</a:t>
            </a:r>
          </a:p>
        </p:txBody>
      </p:sp>
      <p:sp>
        <p:nvSpPr>
          <p:cNvPr id="80" name="ZoneTexte 32"/>
          <p:cNvSpPr txBox="1">
            <a:spLocks noChangeArrowheads="1"/>
          </p:cNvSpPr>
          <p:nvPr/>
        </p:nvSpPr>
        <p:spPr bwMode="auto">
          <a:xfrm>
            <a:off x="3633788" y="5609412"/>
            <a:ext cx="2205037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</a:rPr>
              <a:t>Combien de nouveaux </a:t>
            </a:r>
            <a:r>
              <a:rPr lang="fr-FR" altLang="fr-FR" sz="1800" b="1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</a:rPr>
              <a:t>adultes ?</a:t>
            </a:r>
            <a:endParaRPr lang="fr-FR" altLang="fr-FR" sz="1800" b="1" dirty="0" smtClean="0">
              <a:solidFill>
                <a:schemeClr val="bg1">
                  <a:lumMod val="50000"/>
                </a:schemeClr>
              </a:solidFill>
              <a:latin typeface="Tahoma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i="1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</a:rPr>
              <a:t>% </a:t>
            </a:r>
            <a:r>
              <a:rPr lang="fr-FR" altLang="fr-FR" sz="1800" b="1" i="1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</a:rPr>
              <a:t>de 2A</a:t>
            </a:r>
          </a:p>
        </p:txBody>
      </p:sp>
      <p:sp>
        <p:nvSpPr>
          <p:cNvPr id="81" name="ZoneTexte 32"/>
          <p:cNvSpPr txBox="1">
            <a:spLocks noChangeArrowheads="1"/>
          </p:cNvSpPr>
          <p:nvPr/>
        </p:nvSpPr>
        <p:spPr bwMode="auto">
          <a:xfrm>
            <a:off x="4410075" y="3052545"/>
            <a:ext cx="2775744" cy="646331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dirty="0" smtClean="0">
                <a:latin typeface="Tahoma" pitchFamily="34" charset="0"/>
              </a:rPr>
              <a:t>Quelle </a:t>
            </a:r>
            <a:r>
              <a:rPr lang="fr-FR" altLang="fr-FR" sz="1800" b="1" i="1" dirty="0" smtClean="0">
                <a:latin typeface="Tahoma" pitchFamily="34" charset="0"/>
              </a:rPr>
              <a:t>condition corporelle</a:t>
            </a:r>
            <a:r>
              <a:rPr lang="fr-FR" altLang="fr-FR" sz="1800" b="1" dirty="0" smtClean="0">
                <a:latin typeface="Tahoma" pitchFamily="34" charset="0"/>
              </a:rPr>
              <a:t> ?</a:t>
            </a:r>
            <a:endParaRPr lang="fr-FR" altLang="fr-FR" sz="1800" b="1" i="1" dirty="0" smtClean="0">
              <a:latin typeface="Tahoma" pitchFamily="34" charset="0"/>
            </a:endParaRPr>
          </a:p>
        </p:txBody>
      </p:sp>
      <p:sp>
        <p:nvSpPr>
          <p:cNvPr id="82" name="ZoneTexte 32"/>
          <p:cNvSpPr txBox="1">
            <a:spLocks noChangeArrowheads="1"/>
          </p:cNvSpPr>
          <p:nvPr/>
        </p:nvSpPr>
        <p:spPr bwMode="auto">
          <a:xfrm>
            <a:off x="15081" y="4995863"/>
            <a:ext cx="1883569" cy="923330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dirty="0" smtClean="0">
                <a:latin typeface="Tahoma" pitchFamily="34" charset="0"/>
              </a:rPr>
              <a:t>Quelle </a:t>
            </a:r>
            <a:r>
              <a:rPr lang="fr-FR" altLang="fr-FR" sz="1800" b="1" i="1" dirty="0" smtClean="0">
                <a:latin typeface="Tahoma" pitchFamily="34" charset="0"/>
              </a:rPr>
              <a:t>condition corporelle</a:t>
            </a:r>
            <a:r>
              <a:rPr lang="fr-FR" altLang="fr-FR" sz="1800" b="1" dirty="0" smtClean="0">
                <a:latin typeface="Tahoma" pitchFamily="34" charset="0"/>
              </a:rPr>
              <a:t> ?</a:t>
            </a:r>
            <a:endParaRPr lang="fr-FR" altLang="fr-FR" sz="1800" b="1" i="1" dirty="0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39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 animBg="1"/>
      <p:bldP spid="65" grpId="0"/>
      <p:bldP spid="66" grpId="0" animBg="1"/>
      <p:bldP spid="67" grpId="0"/>
      <p:bldP spid="74" grpId="0" animBg="1"/>
      <p:bldP spid="75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945" y="0"/>
            <a:ext cx="6567055" cy="6882908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206194" y="180072"/>
            <a:ext cx="3238969" cy="868586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 smtClean="0">
                <a:solidFill>
                  <a:sysClr val="window" lastClr="FFFFFF"/>
                </a:solidFill>
                <a:latin typeface="Calibri Light" panose="020F0302020204030204"/>
              </a:rPr>
              <a:t>Possible grâce à…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791200" y="152699"/>
            <a:ext cx="6216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FFFF00"/>
                </a:solidFill>
              </a:rPr>
              <a:t>Tous les bagueurs, aide-bagueurs</a:t>
            </a:r>
            <a:endParaRPr lang="fr-FR" sz="3200" b="1" dirty="0">
              <a:solidFill>
                <a:srgbClr val="FFFF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99631" y="1441521"/>
            <a:ext cx="5511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Persévérance sur le STOC Capture</a:t>
            </a:r>
          </a:p>
          <a:p>
            <a:r>
              <a:rPr lang="fr-FR" sz="2400" dirty="0" smtClean="0"/>
              <a:t>D</a:t>
            </a:r>
            <a:r>
              <a:rPr lang="fr-FR" sz="2400" dirty="0"/>
              <a:t>. </a:t>
            </a:r>
            <a:r>
              <a:rPr lang="fr-FR" sz="2400" dirty="0" smtClean="0"/>
              <a:t>Couvet, R. Julliard, </a:t>
            </a:r>
            <a:r>
              <a:rPr lang="fr-FR" sz="2400" dirty="0"/>
              <a:t>P. </a:t>
            </a:r>
            <a:r>
              <a:rPr lang="fr-FR" sz="2400" dirty="0" err="1" smtClean="0"/>
              <a:t>Fiquet</a:t>
            </a:r>
            <a:r>
              <a:rPr lang="fr-FR" sz="2400" dirty="0" smtClean="0"/>
              <a:t>, O. </a:t>
            </a:r>
            <a:r>
              <a:rPr lang="fr-FR" sz="2400" dirty="0" err="1" smtClean="0"/>
              <a:t>Dehorter</a:t>
            </a:r>
            <a:endParaRPr lang="fr-FR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104256" y="2545229"/>
            <a:ext cx="5202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Soutiens financiers à long terme</a:t>
            </a:r>
            <a:endParaRPr lang="fr-FR" sz="2400" dirty="0"/>
          </a:p>
        </p:txBody>
      </p:sp>
      <p:pic>
        <p:nvPicPr>
          <p:cNvPr id="10" name="Picture 16" descr="logo-npc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18" y="5275514"/>
            <a:ext cx="1451616" cy="158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2" descr="Fondation Biodiversité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494" y="5769879"/>
            <a:ext cx="1457325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Résultat de recherche d'images pour &quot;logo ministère de l'environnement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6" y="3006894"/>
            <a:ext cx="1249116" cy="16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015" y="3006893"/>
            <a:ext cx="1388967" cy="160425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652" y="3006892"/>
            <a:ext cx="1612319" cy="1604257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54815" y="3398889"/>
            <a:ext cx="1742168" cy="847346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719" y="15984"/>
            <a:ext cx="1999852" cy="1196761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73532" y="4822950"/>
            <a:ext cx="5202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Soutien au projet DEMOSPACE</a:t>
            </a:r>
            <a:endParaRPr lang="fr-FR" sz="24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425" y="3483423"/>
            <a:ext cx="2286455" cy="228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9827425" y="5823981"/>
            <a:ext cx="2286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Manon GHISLAIN</a:t>
            </a: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(doctorante)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6150" name="Picture 6" descr="Résultat de recherche d'images pour &quot;romain lorrillière&quot;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945" y="3396763"/>
            <a:ext cx="2286455" cy="228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ZoneTexte 21"/>
          <p:cNvSpPr txBox="1"/>
          <p:nvPr/>
        </p:nvSpPr>
        <p:spPr>
          <a:xfrm>
            <a:off x="5611197" y="5828605"/>
            <a:ext cx="2286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Romain LORRILLIERE</a:t>
            </a: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(chercheur)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73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Pourquoi vouloir des indicateurs locaux ?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915" y="6218230"/>
            <a:ext cx="1117600" cy="66879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33829" y="1400608"/>
            <a:ext cx="5805715" cy="2145268"/>
          </a:xfrm>
          <a:prstGeom prst="roundRect">
            <a:avLst/>
          </a:prstGeom>
          <a:solidFill>
            <a:srgbClr val="FFC000"/>
          </a:solidFill>
          <a:ln w="26425" cap="flat" cmpd="sng" algn="ctr">
            <a:solidFill>
              <a:srgbClr val="808DA0">
                <a:shade val="50000"/>
              </a:srgbClr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Pour que vous</a:t>
            </a:r>
            <a:r>
              <a:rPr kumimoji="0" lang="fr-FR" sz="2400" b="0" i="0" u="none" strike="noStrike" kern="0" cap="none" spc="0" normalizeH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 puissiez (enfin!) </a:t>
            </a:r>
            <a:r>
              <a:rPr kumimoji="0" lang="fr-FR" sz="2400" b="1" i="0" u="none" strike="noStrike" kern="0" cap="none" spc="0" normalizeH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comparer</a:t>
            </a:r>
            <a:r>
              <a:rPr kumimoji="0" lang="fr-FR" sz="2400" b="0" i="0" u="none" strike="noStrike" kern="0" cap="none" spc="0" normalizeH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 le fonctionnement des populations que vous suivez (station):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2400" b="1" kern="0" baseline="0" dirty="0" smtClean="0">
                <a:solidFill>
                  <a:srgbClr val="292934"/>
                </a:solidFill>
                <a:latin typeface="Arial"/>
              </a:rPr>
              <a:t>À une REFERENCE nationale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Entre sites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33828" y="3760251"/>
            <a:ext cx="5805715" cy="1736646"/>
          </a:xfrm>
          <a:prstGeom prst="roundRect">
            <a:avLst/>
          </a:prstGeom>
          <a:solidFill>
            <a:srgbClr val="FFC000"/>
          </a:solidFill>
          <a:ln w="26425" cap="flat" cmpd="sng" algn="ctr">
            <a:solidFill>
              <a:srgbClr val="808DA0">
                <a:shade val="50000"/>
              </a:srgbClr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Pour en inférer 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de potentielles</a:t>
            </a:r>
            <a:r>
              <a:rPr kumimoji="0" lang="fr-FR" sz="2400" b="0" i="0" u="none" strike="noStrike" kern="0" cap="none" spc="0" normalizeH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 particularités de votre site: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2400" b="1" kern="0" baseline="0" dirty="0" smtClean="0">
                <a:solidFill>
                  <a:srgbClr val="292934"/>
                </a:solidFill>
                <a:latin typeface="Arial"/>
              </a:rPr>
              <a:t>Permanentes</a:t>
            </a:r>
            <a:r>
              <a:rPr lang="fr-FR" sz="2400" kern="0" baseline="0" dirty="0" smtClean="0">
                <a:solidFill>
                  <a:srgbClr val="292934"/>
                </a:solidFill>
                <a:latin typeface="Arial"/>
              </a:rPr>
              <a:t> </a:t>
            </a:r>
            <a:r>
              <a:rPr lang="fr-FR" sz="2400" kern="0" baseline="0" dirty="0" smtClean="0">
                <a:solidFill>
                  <a:srgbClr val="0070C0"/>
                </a:solidFill>
                <a:latin typeface="Arial"/>
              </a:rPr>
              <a:t>(difficile à interpréter)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854" y="1510764"/>
            <a:ext cx="4498975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6952344" y="1380137"/>
            <a:ext cx="430348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Nombre d’adultes de Fauvette à tête noire</a:t>
            </a:r>
          </a:p>
          <a:p>
            <a:pPr algn="ctr"/>
            <a:r>
              <a:rPr lang="fr-FR" dirty="0" smtClean="0"/>
              <a:t>Station 69 &amp; référence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 rot="16200000">
            <a:off x="4605112" y="3483651"/>
            <a:ext cx="43034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Nb adultes (+1A) / 120 m de filets – 6h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854598" y="5870889"/>
            <a:ext cx="43034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Années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402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423" y="1291527"/>
            <a:ext cx="5172320" cy="5172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Pourquoi vouloir des indicateurs locaux ?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333829" y="1400608"/>
            <a:ext cx="5805715" cy="2145268"/>
          </a:xfrm>
          <a:prstGeom prst="roundRect">
            <a:avLst/>
          </a:prstGeom>
          <a:solidFill>
            <a:srgbClr val="FFC000"/>
          </a:solidFill>
          <a:ln w="26425" cap="flat" cmpd="sng" algn="ctr">
            <a:solidFill>
              <a:srgbClr val="808DA0">
                <a:shade val="50000"/>
              </a:srgbClr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Pour que vous</a:t>
            </a:r>
            <a:r>
              <a:rPr kumimoji="0" lang="fr-FR" sz="2400" b="0" i="0" u="none" strike="noStrike" kern="0" cap="none" spc="0" normalizeH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 puissiez (enfin!) </a:t>
            </a:r>
            <a:r>
              <a:rPr kumimoji="0" lang="fr-FR" sz="2400" b="1" i="0" u="none" strike="noStrike" kern="0" cap="none" spc="0" normalizeH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comparer</a:t>
            </a:r>
            <a:r>
              <a:rPr kumimoji="0" lang="fr-FR" sz="2400" b="0" i="0" u="none" strike="noStrike" kern="0" cap="none" spc="0" normalizeH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 le fonctionnement </a:t>
            </a:r>
            <a:r>
              <a:rPr lang="fr-FR" sz="2400" kern="0" dirty="0">
                <a:solidFill>
                  <a:srgbClr val="292934"/>
                </a:solidFill>
                <a:latin typeface="Arial"/>
              </a:rPr>
              <a:t>des populations que vous suivez (station):</a:t>
            </a:r>
            <a:endParaRPr kumimoji="0" lang="fr-FR" sz="2400" b="0" i="0" u="none" strike="noStrike" kern="0" cap="none" spc="0" normalizeH="0" noProof="0" dirty="0" smtClean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2400" b="1" kern="0" baseline="0" dirty="0" smtClean="0">
                <a:solidFill>
                  <a:srgbClr val="292934"/>
                </a:solidFill>
                <a:latin typeface="Arial"/>
              </a:rPr>
              <a:t>À une REFERENCE nationale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Entre sites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33828" y="3760251"/>
            <a:ext cx="5805715" cy="1736646"/>
          </a:xfrm>
          <a:prstGeom prst="roundRect">
            <a:avLst/>
          </a:prstGeom>
          <a:solidFill>
            <a:srgbClr val="FFC000"/>
          </a:solidFill>
          <a:ln w="26425" cap="flat" cmpd="sng" algn="ctr">
            <a:solidFill>
              <a:srgbClr val="808DA0">
                <a:shade val="50000"/>
              </a:srgbClr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Pour en inférer 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de potentielles</a:t>
            </a:r>
            <a:r>
              <a:rPr kumimoji="0" lang="fr-FR" sz="2400" b="0" i="0" u="none" strike="noStrike" kern="0" cap="none" spc="0" normalizeH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 particularités de votre site: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2400" b="1" kern="0" baseline="0" dirty="0" smtClean="0">
                <a:solidFill>
                  <a:srgbClr val="292934"/>
                </a:solidFill>
                <a:latin typeface="Arial"/>
              </a:rPr>
              <a:t>Permanentes</a:t>
            </a:r>
            <a:r>
              <a:rPr lang="fr-FR" sz="2400" kern="0" baseline="0" dirty="0" smtClean="0">
                <a:solidFill>
                  <a:srgbClr val="292934"/>
                </a:solidFill>
                <a:latin typeface="Arial"/>
              </a:rPr>
              <a:t> </a:t>
            </a:r>
            <a:r>
              <a:rPr lang="fr-FR" sz="2400" kern="0" baseline="0" dirty="0" smtClean="0">
                <a:solidFill>
                  <a:srgbClr val="0070C0"/>
                </a:solidFill>
                <a:latin typeface="Arial"/>
              </a:rPr>
              <a:t>(difficile à interpréter)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2400" b="1" kern="0" dirty="0" smtClean="0">
                <a:solidFill>
                  <a:srgbClr val="0070C0"/>
                </a:solidFill>
                <a:latin typeface="Arial"/>
              </a:rPr>
              <a:t>Certaines années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068456" y="1193409"/>
            <a:ext cx="430348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Productivité de station 104 </a:t>
            </a:r>
          </a:p>
          <a:p>
            <a:pPr algn="ctr"/>
            <a:r>
              <a:rPr lang="fr-FR" dirty="0" smtClean="0"/>
              <a:t>&amp; référence (3 sessions)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 rot="16200000">
            <a:off x="4605112" y="3483651"/>
            <a:ext cx="43034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% de </a:t>
            </a:r>
            <a:r>
              <a:rPr lang="fr-FR" dirty="0" err="1" smtClean="0"/>
              <a:t>juv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854598" y="6335337"/>
            <a:ext cx="43034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Années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7220857" y="1992140"/>
            <a:ext cx="178548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Résidents &amp; migrateurs courte distance</a:t>
            </a:r>
            <a:endParaRPr lang="fr-FR" sz="1200" dirty="0"/>
          </a:p>
        </p:txBody>
      </p:sp>
      <p:sp>
        <p:nvSpPr>
          <p:cNvPr id="12" name="ZoneTexte 11"/>
          <p:cNvSpPr txBox="1"/>
          <p:nvPr/>
        </p:nvSpPr>
        <p:spPr>
          <a:xfrm>
            <a:off x="9006340" y="1992140"/>
            <a:ext cx="178548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Migrateurs longue distance</a:t>
            </a:r>
            <a:endParaRPr lang="fr-FR" sz="12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915" y="6218230"/>
            <a:ext cx="1117600" cy="66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0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Postulats pour cette approche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333830" y="3001608"/>
            <a:ext cx="3788228" cy="510778"/>
          </a:xfrm>
          <a:prstGeom prst="roundRect">
            <a:avLst/>
          </a:prstGeom>
          <a:solidFill>
            <a:srgbClr val="FFC000"/>
          </a:solidFill>
          <a:ln w="26425" cap="flat" cmpd="sng" algn="ctr">
            <a:solidFill>
              <a:srgbClr val="808DA0">
                <a:shade val="50000"/>
              </a:srgbClr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PAS de test statistique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915" y="6218230"/>
            <a:ext cx="1117600" cy="668799"/>
          </a:xfrm>
          <a:prstGeom prst="rect">
            <a:avLst/>
          </a:prstGeom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387" y="2068114"/>
            <a:ext cx="2520951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769263" y="3686616"/>
            <a:ext cx="5109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Que de l’interprétation visuelle</a:t>
            </a:r>
            <a:endParaRPr lang="fr-FR" sz="2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333828" y="1557408"/>
            <a:ext cx="9550400" cy="510778"/>
          </a:xfrm>
          <a:prstGeom prst="roundRect">
            <a:avLst/>
          </a:prstGeom>
          <a:solidFill>
            <a:srgbClr val="FFC000"/>
          </a:solidFill>
          <a:ln w="26425" cap="flat" cmpd="sng" algn="ctr">
            <a:solidFill>
              <a:srgbClr val="808DA0">
                <a:shade val="50000"/>
              </a:srgbClr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VOUS n’avez</a:t>
            </a:r>
            <a:r>
              <a:rPr kumimoji="0" lang="fr-FR" sz="2400" b="1" i="0" u="none" strike="noStrike" kern="0" cap="none" spc="0" normalizeH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 rien à faire (enfin si… baguer… puis réfléchir !)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69262" y="2242415"/>
            <a:ext cx="7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Le CRBPO produit les indices pour vous, annuellement</a:t>
            </a:r>
            <a:endParaRPr lang="fr-FR" sz="2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762010" y="4303464"/>
            <a:ext cx="4347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Mais donc pas de résultat de test (cf. </a:t>
            </a:r>
            <a:r>
              <a:rPr lang="fr-FR" sz="2400" dirty="0" err="1" smtClean="0"/>
              <a:t>signif</a:t>
            </a:r>
            <a:r>
              <a:rPr lang="fr-FR" sz="2400" dirty="0" smtClean="0"/>
              <a:t>. / pas </a:t>
            </a:r>
            <a:r>
              <a:rPr lang="fr-FR" sz="2400" dirty="0" err="1" smtClean="0"/>
              <a:t>signif</a:t>
            </a:r>
            <a:r>
              <a:rPr lang="fr-FR" sz="2400" dirty="0" smtClean="0"/>
              <a:t>…)</a:t>
            </a:r>
            <a:endParaRPr lang="fr-FR" sz="2400" dirty="0"/>
          </a:p>
        </p:txBody>
      </p:sp>
      <p:grpSp>
        <p:nvGrpSpPr>
          <p:cNvPr id="7" name="Groupe 6"/>
          <p:cNvGrpSpPr/>
          <p:nvPr/>
        </p:nvGrpSpPr>
        <p:grpSpPr>
          <a:xfrm>
            <a:off x="5907320" y="3804065"/>
            <a:ext cx="2937101" cy="3017154"/>
            <a:chOff x="155575" y="-1295400"/>
            <a:chExt cx="2456996" cy="2705100"/>
          </a:xfrm>
        </p:grpSpPr>
        <p:pic>
          <p:nvPicPr>
            <p:cNvPr id="3074" name="Picture 2" descr="Résultat de recherche d'images pour &quot;gros doute&quot;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836"/>
            <a:stretch/>
          </p:blipFill>
          <p:spPr bwMode="auto">
            <a:xfrm>
              <a:off x="155575" y="-1295400"/>
              <a:ext cx="2456996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Résultat de recherche d'images pour &quot;gros doute&quot;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500" t="84118"/>
            <a:stretch/>
          </p:blipFill>
          <p:spPr bwMode="auto">
            <a:xfrm>
              <a:off x="1352096" y="961174"/>
              <a:ext cx="1260475" cy="429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387" y="4581530"/>
            <a:ext cx="1763487" cy="1462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à coins arrondis 22"/>
          <p:cNvSpPr/>
          <p:nvPr/>
        </p:nvSpPr>
        <p:spPr>
          <a:xfrm>
            <a:off x="312062" y="5707452"/>
            <a:ext cx="5450110" cy="510778"/>
          </a:xfrm>
          <a:prstGeom prst="roundRect">
            <a:avLst/>
          </a:prstGeom>
          <a:solidFill>
            <a:srgbClr val="FFC000"/>
          </a:solidFill>
          <a:ln w="26425" cap="flat" cmpd="sng" algn="ctr">
            <a:solidFill>
              <a:srgbClr val="808DA0">
                <a:shade val="50000"/>
              </a:srgbClr>
            </a:solidFill>
            <a:prstDash val="solid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Mieux vaut</a:t>
            </a:r>
            <a:r>
              <a:rPr kumimoji="0" lang="fr-FR" sz="2400" b="1" i="0" u="none" strike="noStrike" kern="0" cap="none" spc="0" normalizeH="0" noProof="0" dirty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</a:rPr>
              <a:t> quelque chose que rien</a:t>
            </a:r>
            <a:endParaRPr kumimoji="0" lang="fr-FR" sz="2400" b="1" i="0" u="none" strike="noStrike" kern="0" cap="none" spc="0" normalizeH="0" baseline="0" noProof="0" dirty="0" smtClean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169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16" grpId="0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Dans la suite du stage théorique…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915" y="6218230"/>
            <a:ext cx="1117600" cy="668799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799" y="1369333"/>
            <a:ext cx="6698343" cy="5023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06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2715" y="180072"/>
            <a:ext cx="10515600" cy="868586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Dans la suite du stage théorique…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915" y="6218230"/>
            <a:ext cx="1117600" cy="668799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314" y="1325789"/>
            <a:ext cx="6805385" cy="510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280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1007533" y="1628775"/>
            <a:ext cx="10763251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Ø"/>
            </a:pPr>
            <a:r>
              <a:rPr lang="fr-FR" altLang="fr-FR" sz="2400" b="1">
                <a:solidFill>
                  <a:srgbClr val="0000CC"/>
                </a:solidFill>
                <a:latin typeface="Tahoma" pitchFamily="34" charset="0"/>
              </a:rPr>
              <a:t>But</a:t>
            </a:r>
            <a:r>
              <a:rPr lang="fr-FR" altLang="fr-FR" sz="2400">
                <a:solidFill>
                  <a:srgbClr val="0000CC"/>
                </a:solidFill>
                <a:latin typeface="Tahoma" pitchFamily="34" charset="0"/>
              </a:rPr>
              <a:t>: permettre la modification d’habitat dans le cadre de plans de gestion pour que les données STOC Capture puissent servir à l’évaluation locale de l’</a:t>
            </a:r>
            <a:r>
              <a:rPr lang="fr-FR" altLang="fr-FR" sz="2400" b="1">
                <a:solidFill>
                  <a:srgbClr val="0000CC"/>
                </a:solidFill>
                <a:latin typeface="Tahoma" pitchFamily="34" charset="0"/>
              </a:rPr>
              <a:t>impact de la gestion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Ø"/>
            </a:pPr>
            <a:r>
              <a:rPr lang="fr-FR" altLang="fr-FR" sz="2400" b="1">
                <a:solidFill>
                  <a:srgbClr val="0000CC"/>
                </a:solidFill>
                <a:latin typeface="Tahoma" pitchFamily="34" charset="0"/>
              </a:rPr>
              <a:t>Principe</a:t>
            </a:r>
            <a:r>
              <a:rPr lang="fr-FR" altLang="fr-FR" sz="2400">
                <a:solidFill>
                  <a:srgbClr val="0000CC"/>
                </a:solidFill>
                <a:latin typeface="Tahoma" pitchFamily="34" charset="0"/>
              </a:rPr>
              <a:t>:</a:t>
            </a:r>
          </a:p>
          <a:p>
            <a:pPr lvl="1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None/>
            </a:pPr>
            <a:r>
              <a:rPr lang="fr-FR" altLang="fr-FR" sz="2000" u="sng">
                <a:solidFill>
                  <a:srgbClr val="0000CC"/>
                </a:solidFill>
                <a:latin typeface="Tahoma" pitchFamily="34" charset="0"/>
              </a:rPr>
              <a:t>Option minimale</a:t>
            </a:r>
            <a:r>
              <a:rPr lang="fr-FR" altLang="fr-FR" sz="2000">
                <a:solidFill>
                  <a:srgbClr val="0000CC"/>
                </a:solidFill>
                <a:latin typeface="Tahoma" pitchFamily="34" charset="0"/>
              </a:rPr>
              <a:t>: Comparaison </a:t>
            </a:r>
            <a:r>
              <a:rPr lang="fr-FR" altLang="fr-FR" sz="2000" b="1">
                <a:solidFill>
                  <a:srgbClr val="0000CC"/>
                </a:solidFill>
                <a:latin typeface="Tahoma" pitchFamily="34" charset="0"/>
              </a:rPr>
              <a:t>AVANT / APRES</a:t>
            </a:r>
          </a:p>
        </p:txBody>
      </p:sp>
      <p:cxnSp>
        <p:nvCxnSpPr>
          <p:cNvPr id="8201" name="Connecteur droit avec flèche 2"/>
          <p:cNvCxnSpPr>
            <a:cxnSpLocks noChangeShapeType="1"/>
          </p:cNvCxnSpPr>
          <p:nvPr/>
        </p:nvCxnSpPr>
        <p:spPr bwMode="auto">
          <a:xfrm flipV="1">
            <a:off x="1513417" y="5157795"/>
            <a:ext cx="9167283" cy="714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2" name="Connecteur droit 4"/>
          <p:cNvCxnSpPr>
            <a:cxnSpLocks noChangeShapeType="1"/>
          </p:cNvCxnSpPr>
          <p:nvPr/>
        </p:nvCxnSpPr>
        <p:spPr bwMode="auto">
          <a:xfrm>
            <a:off x="3325284" y="5119688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3" name="Connecteur droit 12"/>
          <p:cNvCxnSpPr>
            <a:cxnSpLocks noChangeShapeType="1"/>
          </p:cNvCxnSpPr>
          <p:nvPr/>
        </p:nvCxnSpPr>
        <p:spPr bwMode="auto">
          <a:xfrm>
            <a:off x="4754033" y="5103813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4" name="Connecteur droit 13"/>
          <p:cNvCxnSpPr>
            <a:cxnSpLocks noChangeShapeType="1"/>
          </p:cNvCxnSpPr>
          <p:nvPr/>
        </p:nvCxnSpPr>
        <p:spPr bwMode="auto">
          <a:xfrm>
            <a:off x="6203951" y="5103813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5" name="Connecteur droit 14"/>
          <p:cNvCxnSpPr>
            <a:cxnSpLocks noChangeShapeType="1"/>
          </p:cNvCxnSpPr>
          <p:nvPr/>
        </p:nvCxnSpPr>
        <p:spPr bwMode="auto">
          <a:xfrm>
            <a:off x="7645400" y="5100638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06" name="Connecteur droit 15"/>
          <p:cNvCxnSpPr>
            <a:cxnSpLocks noChangeShapeType="1"/>
          </p:cNvCxnSpPr>
          <p:nvPr/>
        </p:nvCxnSpPr>
        <p:spPr bwMode="auto">
          <a:xfrm>
            <a:off x="9074151" y="5084763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07" name="ZoneTexte 5"/>
          <p:cNvSpPr txBox="1">
            <a:spLocks noChangeArrowheads="1"/>
          </p:cNvSpPr>
          <p:nvPr/>
        </p:nvSpPr>
        <p:spPr bwMode="auto">
          <a:xfrm rot="-5400000">
            <a:off x="2717540" y="4724810"/>
            <a:ext cx="1223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CC"/>
                </a:solidFill>
                <a:latin typeface="Tahoma" pitchFamily="34" charset="0"/>
              </a:rPr>
              <a:t>2014</a:t>
            </a:r>
          </a:p>
        </p:txBody>
      </p:sp>
      <p:sp>
        <p:nvSpPr>
          <p:cNvPr id="8208" name="ZoneTexte 18"/>
          <p:cNvSpPr txBox="1">
            <a:spLocks noChangeArrowheads="1"/>
          </p:cNvSpPr>
          <p:nvPr/>
        </p:nvSpPr>
        <p:spPr bwMode="auto">
          <a:xfrm rot="-5400000">
            <a:off x="4145228" y="4723223"/>
            <a:ext cx="12239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CC"/>
                </a:solidFill>
                <a:latin typeface="Tahoma" pitchFamily="34" charset="0"/>
              </a:rPr>
              <a:t>2015</a:t>
            </a:r>
          </a:p>
        </p:txBody>
      </p:sp>
      <p:sp>
        <p:nvSpPr>
          <p:cNvPr id="8209" name="ZoneTexte 19"/>
          <p:cNvSpPr txBox="1">
            <a:spLocks noChangeArrowheads="1"/>
          </p:cNvSpPr>
          <p:nvPr/>
        </p:nvSpPr>
        <p:spPr bwMode="auto">
          <a:xfrm rot="-5400000">
            <a:off x="5600436" y="4723222"/>
            <a:ext cx="12239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CC"/>
                </a:solidFill>
                <a:latin typeface="Tahoma" pitchFamily="34" charset="0"/>
              </a:rPr>
              <a:t>2016</a:t>
            </a:r>
          </a:p>
        </p:txBody>
      </p:sp>
      <p:sp>
        <p:nvSpPr>
          <p:cNvPr id="8210" name="ZoneTexte 20"/>
          <p:cNvSpPr txBox="1">
            <a:spLocks noChangeArrowheads="1"/>
          </p:cNvSpPr>
          <p:nvPr/>
        </p:nvSpPr>
        <p:spPr bwMode="auto">
          <a:xfrm rot="-5400000">
            <a:off x="7027070" y="4723222"/>
            <a:ext cx="12239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FF0000"/>
                </a:solidFill>
                <a:latin typeface="Tahoma" pitchFamily="34" charset="0"/>
              </a:rPr>
              <a:t>2017</a:t>
            </a:r>
          </a:p>
        </p:txBody>
      </p:sp>
      <p:sp>
        <p:nvSpPr>
          <p:cNvPr id="8211" name="ZoneTexte 21"/>
          <p:cNvSpPr txBox="1">
            <a:spLocks noChangeArrowheads="1"/>
          </p:cNvSpPr>
          <p:nvPr/>
        </p:nvSpPr>
        <p:spPr bwMode="auto">
          <a:xfrm rot="-5400000">
            <a:off x="8467462" y="4723223"/>
            <a:ext cx="12239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FF0000"/>
                </a:solidFill>
                <a:latin typeface="Tahoma" pitchFamily="34" charset="0"/>
              </a:rPr>
              <a:t>2018</a:t>
            </a:r>
          </a:p>
        </p:txBody>
      </p:sp>
      <p:sp>
        <p:nvSpPr>
          <p:cNvPr id="8212" name="ZoneTexte 22"/>
          <p:cNvSpPr txBox="1">
            <a:spLocks noChangeArrowheads="1"/>
          </p:cNvSpPr>
          <p:nvPr/>
        </p:nvSpPr>
        <p:spPr bwMode="auto">
          <a:xfrm>
            <a:off x="52917" y="5056188"/>
            <a:ext cx="1631949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00"/>
                </a:solidFill>
                <a:latin typeface="Tahoma" pitchFamily="34" charset="0"/>
              </a:rPr>
              <a:t>Station</a:t>
            </a:r>
          </a:p>
        </p:txBody>
      </p:sp>
      <p:sp>
        <p:nvSpPr>
          <p:cNvPr id="7" name="Étoile à 5 branches 6"/>
          <p:cNvSpPr/>
          <p:nvPr/>
        </p:nvSpPr>
        <p:spPr bwMode="auto">
          <a:xfrm>
            <a:off x="6671735" y="5018088"/>
            <a:ext cx="480484" cy="277812"/>
          </a:xfrm>
          <a:prstGeom prst="star5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8214" name="ZoneTexte 7"/>
          <p:cNvSpPr txBox="1">
            <a:spLocks noChangeArrowheads="1"/>
          </p:cNvSpPr>
          <p:nvPr/>
        </p:nvSpPr>
        <p:spPr bwMode="auto">
          <a:xfrm>
            <a:off x="6191251" y="4675195"/>
            <a:ext cx="15367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600" b="1">
                <a:solidFill>
                  <a:srgbClr val="FF0000"/>
                </a:solidFill>
                <a:latin typeface="Tahoma" pitchFamily="34" charset="0"/>
              </a:rPr>
              <a:t>Gestion</a:t>
            </a:r>
          </a:p>
        </p:txBody>
      </p:sp>
      <p:sp>
        <p:nvSpPr>
          <p:cNvPr id="8215" name="Accolade fermante 8"/>
          <p:cNvSpPr>
            <a:spLocks/>
          </p:cNvSpPr>
          <p:nvPr/>
        </p:nvSpPr>
        <p:spPr bwMode="auto">
          <a:xfrm rot="5400000">
            <a:off x="4663281" y="3828786"/>
            <a:ext cx="369888" cy="3647016"/>
          </a:xfrm>
          <a:prstGeom prst="rightBrace">
            <a:avLst>
              <a:gd name="adj1" fmla="val 8319"/>
              <a:gd name="adj2" fmla="val 49398"/>
            </a:avLst>
          </a:prstGeom>
          <a:noFill/>
          <a:ln w="28575" algn="ctr">
            <a:solidFill>
              <a:srgbClr val="0000CC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8216" name="ZoneTexte 27"/>
          <p:cNvSpPr txBox="1">
            <a:spLocks noChangeArrowheads="1"/>
          </p:cNvSpPr>
          <p:nvPr/>
        </p:nvSpPr>
        <p:spPr bwMode="auto">
          <a:xfrm>
            <a:off x="3888317" y="5837245"/>
            <a:ext cx="198966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600" b="1">
                <a:solidFill>
                  <a:srgbClr val="0000CC"/>
                </a:solidFill>
                <a:latin typeface="Tahoma" pitchFamily="34" charset="0"/>
              </a:rPr>
              <a:t>STOC</a:t>
            </a:r>
          </a:p>
        </p:txBody>
      </p:sp>
      <p:sp>
        <p:nvSpPr>
          <p:cNvPr id="8217" name="ZoneTexte 28"/>
          <p:cNvSpPr txBox="1">
            <a:spLocks noChangeArrowheads="1"/>
          </p:cNvSpPr>
          <p:nvPr/>
        </p:nvSpPr>
        <p:spPr bwMode="auto">
          <a:xfrm>
            <a:off x="6864351" y="5837245"/>
            <a:ext cx="2997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600" b="1">
                <a:solidFill>
                  <a:srgbClr val="FF0000"/>
                </a:solidFill>
                <a:latin typeface="Tahoma" pitchFamily="34" charset="0"/>
              </a:rPr>
              <a:t>STOC GESTION</a:t>
            </a:r>
          </a:p>
        </p:txBody>
      </p:sp>
      <p:sp>
        <p:nvSpPr>
          <p:cNvPr id="8218" name="Accolade fermante 30"/>
          <p:cNvSpPr>
            <a:spLocks/>
          </p:cNvSpPr>
          <p:nvPr/>
        </p:nvSpPr>
        <p:spPr bwMode="auto">
          <a:xfrm rot="5400000">
            <a:off x="8171393" y="4456116"/>
            <a:ext cx="361950" cy="2400300"/>
          </a:xfrm>
          <a:prstGeom prst="rightBrace">
            <a:avLst>
              <a:gd name="adj1" fmla="val 8313"/>
              <a:gd name="adj2" fmla="val 49398"/>
            </a:avLst>
          </a:prstGeom>
          <a:noFill/>
          <a:ln w="28575" algn="ctr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8219" name="ZoneTexte 32"/>
          <p:cNvSpPr txBox="1">
            <a:spLocks noChangeArrowheads="1"/>
          </p:cNvSpPr>
          <p:nvPr/>
        </p:nvSpPr>
        <p:spPr bwMode="auto">
          <a:xfrm>
            <a:off x="2063751" y="6150888"/>
            <a:ext cx="8661400" cy="646113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dirty="0">
                <a:latin typeface="Tahoma" pitchFamily="34" charset="0"/>
              </a:rPr>
              <a:t>Avec données nationales </a:t>
            </a:r>
            <a:r>
              <a:rPr lang="fr-FR" altLang="fr-FR" sz="1800" b="1" dirty="0" smtClean="0">
                <a:latin typeface="Tahoma" pitchFamily="34" charset="0"/>
              </a:rPr>
              <a:t>servant </a:t>
            </a:r>
            <a:r>
              <a:rPr lang="fr-FR" altLang="fr-FR" sz="1800" b="1" dirty="0">
                <a:latin typeface="Tahoma" pitchFamily="34" charset="0"/>
              </a:rPr>
              <a:t>de </a:t>
            </a:r>
            <a:r>
              <a:rPr lang="fr-FR" altLang="fr-FR" sz="1800" b="1" dirty="0" smtClean="0">
                <a:latin typeface="Tahoma" pitchFamily="34" charset="0"/>
              </a:rPr>
              <a:t>REFERENCE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dirty="0" smtClean="0">
                <a:latin typeface="Tahoma" pitchFamily="34" charset="0"/>
              </a:rPr>
              <a:t>pour les variations </a:t>
            </a:r>
            <a:r>
              <a:rPr lang="fr-FR" altLang="fr-FR" sz="1800" b="1" dirty="0" err="1" smtClean="0">
                <a:latin typeface="Tahoma" pitchFamily="34" charset="0"/>
              </a:rPr>
              <a:t>inter-annuelles</a:t>
            </a:r>
            <a:endParaRPr lang="fr-FR" altLang="fr-FR" sz="1800" b="1" dirty="0">
              <a:latin typeface="Tahoma" pitchFamily="34" charset="0"/>
            </a:endParaRPr>
          </a:p>
        </p:txBody>
      </p:sp>
      <p:sp>
        <p:nvSpPr>
          <p:cNvPr id="8220" name="Flèche courbée vers le bas 33"/>
          <p:cNvSpPr>
            <a:spLocks noChangeArrowheads="1"/>
          </p:cNvSpPr>
          <p:nvPr/>
        </p:nvSpPr>
        <p:spPr bwMode="auto">
          <a:xfrm>
            <a:off x="6072717" y="4352932"/>
            <a:ext cx="1750483" cy="284163"/>
          </a:xfrm>
          <a:prstGeom prst="curvedDownArrow">
            <a:avLst>
              <a:gd name="adj1" fmla="val 25026"/>
              <a:gd name="adj2" fmla="val 50008"/>
              <a:gd name="adj3" fmla="val 25000"/>
            </a:avLst>
          </a:prstGeom>
          <a:noFill/>
          <a:ln w="28575" algn="ctr">
            <a:solidFill>
              <a:srgbClr val="CC00CC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8221" name="Flèche courbée vers le bas 34"/>
          <p:cNvSpPr>
            <a:spLocks noChangeArrowheads="1"/>
          </p:cNvSpPr>
          <p:nvPr/>
        </p:nvSpPr>
        <p:spPr bwMode="auto">
          <a:xfrm rot="-5400000">
            <a:off x="1211792" y="5821363"/>
            <a:ext cx="1314450" cy="381000"/>
          </a:xfrm>
          <a:prstGeom prst="curvedDownArrow">
            <a:avLst>
              <a:gd name="adj1" fmla="val 24917"/>
              <a:gd name="adj2" fmla="val 49791"/>
              <a:gd name="adj3" fmla="val 25000"/>
            </a:avLst>
          </a:prstGeom>
          <a:noFill/>
          <a:ln w="28575" algn="ctr">
            <a:solidFill>
              <a:srgbClr val="CC00CC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31" name="Titre 1"/>
          <p:cNvSpPr txBox="1">
            <a:spLocks/>
          </p:cNvSpPr>
          <p:nvPr/>
        </p:nvSpPr>
        <p:spPr>
          <a:xfrm>
            <a:off x="852715" y="180072"/>
            <a:ext cx="10515600" cy="868586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Dans la suite du STOC GESTION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6054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build="p"/>
      <p:bldP spid="8207" grpId="0"/>
      <p:bldP spid="8208" grpId="0"/>
      <p:bldP spid="8209" grpId="0"/>
      <p:bldP spid="8210" grpId="0"/>
      <p:bldP spid="8211" grpId="0"/>
      <p:bldP spid="8212" grpId="0"/>
      <p:bldP spid="8214" grpId="0"/>
      <p:bldP spid="8215" grpId="0" animBg="1"/>
      <p:bldP spid="8216" grpId="0"/>
      <p:bldP spid="8217" grpId="0"/>
      <p:bldP spid="8218" grpId="0" animBg="1"/>
      <p:bldP spid="8219" grpId="0" animBg="1"/>
      <p:bldP spid="8220" grpId="0" animBg="1"/>
      <p:bldP spid="82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523" name="Object 3"/>
          <p:cNvGraphicFramePr>
            <a:graphicFrameLocks noChangeAspect="1"/>
          </p:cNvGraphicFramePr>
          <p:nvPr/>
        </p:nvGraphicFramePr>
        <p:xfrm>
          <a:off x="3860800" y="1600200"/>
          <a:ext cx="7112000" cy="424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Graphique" r:id="rId3" imgW="5296680" imgH="3977640" progId="Excel.Chart.8">
                  <p:embed/>
                </p:oleObj>
              </mc:Choice>
              <mc:Fallback>
                <p:oleObj name="Graphique" r:id="rId3" imgW="5296680" imgH="397764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0800" y="1600200"/>
                        <a:ext cx="7112000" cy="424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609600" y="1447801"/>
            <a:ext cx="29464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fr-FR" altLang="fr-FR" sz="2400" b="1">
                <a:solidFill>
                  <a:srgbClr val="000099"/>
                </a:solidFill>
                <a:latin typeface="Arial" charset="0"/>
              </a:rPr>
              <a:t>Évolution de l’indice d’abondance du troglodyte</a:t>
            </a:r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fr-FR" altLang="fr-FR" sz="2400" b="1">
                <a:solidFill>
                  <a:srgbClr val="000099"/>
                </a:solidFill>
                <a:latin typeface="Arial" charset="0"/>
              </a:rPr>
              <a:t>(1996=100)</a:t>
            </a:r>
            <a:endParaRPr lang="en-GB" altLang="fr-FR" sz="2400" b="1">
              <a:solidFill>
                <a:srgbClr val="000099"/>
              </a:solidFill>
              <a:latin typeface="Arial" charset="0"/>
            </a:endParaRPr>
          </a:p>
        </p:txBody>
      </p:sp>
      <p:grpSp>
        <p:nvGrpSpPr>
          <p:cNvPr id="107525" name="Group 5"/>
          <p:cNvGrpSpPr>
            <a:grpSpLocks/>
          </p:cNvGrpSpPr>
          <p:nvPr/>
        </p:nvGrpSpPr>
        <p:grpSpPr bwMode="auto">
          <a:xfrm>
            <a:off x="5689600" y="2971807"/>
            <a:ext cx="1930400" cy="773113"/>
            <a:chOff x="2688" y="1872"/>
            <a:chExt cx="912" cy="487"/>
          </a:xfrm>
        </p:grpSpPr>
        <p:pic>
          <p:nvPicPr>
            <p:cNvPr id="107528" name="Picture 6" descr="RatNoi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1872"/>
              <a:ext cx="725" cy="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7529" name="Line 7"/>
            <p:cNvSpPr>
              <a:spLocks noChangeShapeType="1"/>
            </p:cNvSpPr>
            <p:nvPr/>
          </p:nvSpPr>
          <p:spPr bwMode="auto">
            <a:xfrm>
              <a:off x="2784" y="1920"/>
              <a:ext cx="576" cy="33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800">
                <a:solidFill>
                  <a:srgbClr val="000000"/>
                </a:solidFill>
              </a:endParaRPr>
            </a:p>
          </p:txBody>
        </p:sp>
        <p:sp>
          <p:nvSpPr>
            <p:cNvPr id="107530" name="Line 8"/>
            <p:cNvSpPr>
              <a:spLocks noChangeShapeType="1"/>
            </p:cNvSpPr>
            <p:nvPr/>
          </p:nvSpPr>
          <p:spPr bwMode="auto">
            <a:xfrm flipV="1">
              <a:off x="2736" y="1920"/>
              <a:ext cx="720" cy="33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800">
                <a:solidFill>
                  <a:srgbClr val="000000"/>
                </a:solidFill>
              </a:endParaRPr>
            </a:p>
          </p:txBody>
        </p:sp>
        <p:sp>
          <p:nvSpPr>
            <p:cNvPr id="107531" name="Line 9"/>
            <p:cNvSpPr>
              <a:spLocks noChangeShapeType="1"/>
            </p:cNvSpPr>
            <p:nvPr/>
          </p:nvSpPr>
          <p:spPr bwMode="auto">
            <a:xfrm>
              <a:off x="3408" y="2256"/>
              <a:ext cx="192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sz="2800">
                <a:solidFill>
                  <a:srgbClr val="000000"/>
                </a:solidFill>
              </a:endParaRPr>
            </a:p>
          </p:txBody>
        </p:sp>
      </p:grpSp>
      <p:pic>
        <p:nvPicPr>
          <p:cNvPr id="107526" name="Picture 11" descr="wren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5" t="20847" r="13553" b="24980"/>
          <a:stretch>
            <a:fillRect/>
          </a:stretch>
        </p:blipFill>
        <p:spPr bwMode="auto">
          <a:xfrm>
            <a:off x="711200" y="3962400"/>
            <a:ext cx="284480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7" name="Text Box 12"/>
          <p:cNvSpPr txBox="1">
            <a:spLocks noChangeArrowheads="1"/>
          </p:cNvSpPr>
          <p:nvPr/>
        </p:nvSpPr>
        <p:spPr bwMode="auto">
          <a:xfrm>
            <a:off x="4267200" y="6096007"/>
            <a:ext cx="7518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fr-FR" altLang="fr-FR" sz="1800" b="1" i="1">
                <a:solidFill>
                  <a:srgbClr val="000099"/>
                </a:solidFill>
                <a:latin typeface="Arial" charset="0"/>
              </a:rPr>
              <a:t>Kerbiriou &amp; Julliard</a:t>
            </a:r>
            <a:endParaRPr lang="en-GB" altLang="fr-FR" sz="1800" b="1" i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852715" y="180072"/>
            <a:ext cx="10515600" cy="868586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Dans la suite du STOC GESTION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" name="ZoneTexte 1"/>
          <p:cNvSpPr txBox="1"/>
          <p:nvPr/>
        </p:nvSpPr>
        <p:spPr>
          <a:xfrm rot="20153907">
            <a:off x="8795657" y="3733807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Référence GB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rot="20153907">
            <a:off x="8948057" y="4336141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Référence FR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799962" y="175725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Station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33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1" name="Text Box 8"/>
          <p:cNvSpPr txBox="1">
            <a:spLocks noChangeArrowheads="1"/>
          </p:cNvSpPr>
          <p:nvPr/>
        </p:nvSpPr>
        <p:spPr bwMode="auto">
          <a:xfrm>
            <a:off x="1007533" y="1736728"/>
            <a:ext cx="10763251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fontAlgn="base" hangingPunct="1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None/>
            </a:pPr>
            <a:r>
              <a:rPr lang="fr-FR" altLang="fr-FR" sz="2000" u="sng" dirty="0" smtClean="0">
                <a:solidFill>
                  <a:srgbClr val="0000CC"/>
                </a:solidFill>
                <a:latin typeface="Tahoma" pitchFamily="34" charset="0"/>
              </a:rPr>
              <a:t>Option </a:t>
            </a:r>
            <a:r>
              <a:rPr lang="fr-FR" altLang="fr-FR" sz="2000" u="sng" dirty="0">
                <a:solidFill>
                  <a:srgbClr val="0000CC"/>
                </a:solidFill>
                <a:latin typeface="Tahoma" pitchFamily="34" charset="0"/>
              </a:rPr>
              <a:t>idéale</a:t>
            </a:r>
            <a:r>
              <a:rPr lang="fr-FR" altLang="fr-FR" sz="2000" dirty="0">
                <a:solidFill>
                  <a:srgbClr val="0000CC"/>
                </a:solidFill>
                <a:latin typeface="Tahoma" pitchFamily="34" charset="0"/>
              </a:rPr>
              <a:t>: Comparaison </a:t>
            </a:r>
            <a:r>
              <a:rPr lang="fr-FR" altLang="fr-FR" sz="2000" b="1" dirty="0">
                <a:solidFill>
                  <a:srgbClr val="0000CC"/>
                </a:solidFill>
                <a:latin typeface="Tahoma" pitchFamily="34" charset="0"/>
              </a:rPr>
              <a:t>AVANT / APRES </a:t>
            </a:r>
            <a:r>
              <a:rPr lang="fr-FR" altLang="fr-FR" sz="2000" dirty="0">
                <a:solidFill>
                  <a:srgbClr val="0000CC"/>
                </a:solidFill>
                <a:latin typeface="Tahoma" pitchFamily="34" charset="0"/>
              </a:rPr>
              <a:t>+ </a:t>
            </a:r>
            <a:r>
              <a:rPr lang="fr-FR" altLang="fr-FR" sz="2000" b="1" dirty="0">
                <a:solidFill>
                  <a:srgbClr val="0000CC"/>
                </a:solidFill>
                <a:latin typeface="Tahoma" pitchFamily="34" charset="0"/>
              </a:rPr>
              <a:t>AVEC / SANS</a:t>
            </a:r>
          </a:p>
        </p:txBody>
      </p:sp>
      <p:cxnSp>
        <p:nvCxnSpPr>
          <p:cNvPr id="108552" name="Connecteur droit avec flèche 2"/>
          <p:cNvCxnSpPr>
            <a:cxnSpLocks noChangeShapeType="1"/>
          </p:cNvCxnSpPr>
          <p:nvPr/>
        </p:nvCxnSpPr>
        <p:spPr bwMode="auto">
          <a:xfrm flipV="1">
            <a:off x="1513417" y="3471865"/>
            <a:ext cx="9167283" cy="73025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553" name="Connecteur droit 4"/>
          <p:cNvCxnSpPr>
            <a:cxnSpLocks noChangeShapeType="1"/>
          </p:cNvCxnSpPr>
          <p:nvPr/>
        </p:nvCxnSpPr>
        <p:spPr bwMode="auto">
          <a:xfrm>
            <a:off x="3325284" y="3433763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554" name="Connecteur droit 12"/>
          <p:cNvCxnSpPr>
            <a:cxnSpLocks noChangeShapeType="1"/>
          </p:cNvCxnSpPr>
          <p:nvPr/>
        </p:nvCxnSpPr>
        <p:spPr bwMode="auto">
          <a:xfrm>
            <a:off x="4754033" y="3419475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555" name="Connecteur droit 13"/>
          <p:cNvCxnSpPr>
            <a:cxnSpLocks noChangeShapeType="1"/>
          </p:cNvCxnSpPr>
          <p:nvPr/>
        </p:nvCxnSpPr>
        <p:spPr bwMode="auto">
          <a:xfrm>
            <a:off x="6203951" y="3419475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556" name="Connecteur droit 14"/>
          <p:cNvCxnSpPr>
            <a:cxnSpLocks noChangeShapeType="1"/>
          </p:cNvCxnSpPr>
          <p:nvPr/>
        </p:nvCxnSpPr>
        <p:spPr bwMode="auto">
          <a:xfrm>
            <a:off x="7645400" y="3414713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557" name="Connecteur droit 15"/>
          <p:cNvCxnSpPr>
            <a:cxnSpLocks noChangeShapeType="1"/>
          </p:cNvCxnSpPr>
          <p:nvPr/>
        </p:nvCxnSpPr>
        <p:spPr bwMode="auto">
          <a:xfrm>
            <a:off x="9074151" y="3400425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8558" name="ZoneTexte 5"/>
          <p:cNvSpPr txBox="1">
            <a:spLocks noChangeArrowheads="1"/>
          </p:cNvSpPr>
          <p:nvPr/>
        </p:nvSpPr>
        <p:spPr bwMode="auto">
          <a:xfrm rot="-5400000">
            <a:off x="2717536" y="3040472"/>
            <a:ext cx="12239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CC"/>
                </a:solidFill>
                <a:latin typeface="Tahoma" pitchFamily="34" charset="0"/>
              </a:rPr>
              <a:t>2014</a:t>
            </a:r>
          </a:p>
        </p:txBody>
      </p:sp>
      <p:sp>
        <p:nvSpPr>
          <p:cNvPr id="108559" name="ZoneTexte 18"/>
          <p:cNvSpPr txBox="1">
            <a:spLocks noChangeArrowheads="1"/>
          </p:cNvSpPr>
          <p:nvPr/>
        </p:nvSpPr>
        <p:spPr bwMode="auto">
          <a:xfrm rot="-5400000">
            <a:off x="4145232" y="3038886"/>
            <a:ext cx="1223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CC"/>
                </a:solidFill>
                <a:latin typeface="Tahoma" pitchFamily="34" charset="0"/>
              </a:rPr>
              <a:t>2015</a:t>
            </a:r>
          </a:p>
        </p:txBody>
      </p:sp>
      <p:sp>
        <p:nvSpPr>
          <p:cNvPr id="108560" name="ZoneTexte 19"/>
          <p:cNvSpPr txBox="1">
            <a:spLocks noChangeArrowheads="1"/>
          </p:cNvSpPr>
          <p:nvPr/>
        </p:nvSpPr>
        <p:spPr bwMode="auto">
          <a:xfrm rot="-5400000">
            <a:off x="5600440" y="3038885"/>
            <a:ext cx="1223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CC"/>
                </a:solidFill>
                <a:latin typeface="Tahoma" pitchFamily="34" charset="0"/>
              </a:rPr>
              <a:t>2016</a:t>
            </a:r>
          </a:p>
        </p:txBody>
      </p:sp>
      <p:sp>
        <p:nvSpPr>
          <p:cNvPr id="108561" name="ZoneTexte 20"/>
          <p:cNvSpPr txBox="1">
            <a:spLocks noChangeArrowheads="1"/>
          </p:cNvSpPr>
          <p:nvPr/>
        </p:nvSpPr>
        <p:spPr bwMode="auto">
          <a:xfrm rot="-5400000">
            <a:off x="7027073" y="3038885"/>
            <a:ext cx="1223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FF0000"/>
                </a:solidFill>
                <a:latin typeface="Tahoma" pitchFamily="34" charset="0"/>
              </a:rPr>
              <a:t>2017</a:t>
            </a:r>
          </a:p>
        </p:txBody>
      </p:sp>
      <p:sp>
        <p:nvSpPr>
          <p:cNvPr id="108562" name="ZoneTexte 21"/>
          <p:cNvSpPr txBox="1">
            <a:spLocks noChangeArrowheads="1"/>
          </p:cNvSpPr>
          <p:nvPr/>
        </p:nvSpPr>
        <p:spPr bwMode="auto">
          <a:xfrm rot="-5400000">
            <a:off x="8467465" y="3038886"/>
            <a:ext cx="1223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FF0000"/>
                </a:solidFill>
                <a:latin typeface="Tahoma" pitchFamily="34" charset="0"/>
              </a:rPr>
              <a:t>2018</a:t>
            </a:r>
          </a:p>
        </p:txBody>
      </p:sp>
      <p:sp>
        <p:nvSpPr>
          <p:cNvPr id="108563" name="ZoneTexte 22"/>
          <p:cNvSpPr txBox="1">
            <a:spLocks noChangeArrowheads="1"/>
          </p:cNvSpPr>
          <p:nvPr/>
        </p:nvSpPr>
        <p:spPr bwMode="auto">
          <a:xfrm>
            <a:off x="52917" y="3371856"/>
            <a:ext cx="163194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00"/>
                </a:solidFill>
                <a:latin typeface="Tahoma" pitchFamily="34" charset="0"/>
              </a:rPr>
              <a:t>Station 1: GESTION</a:t>
            </a:r>
          </a:p>
        </p:txBody>
      </p:sp>
      <p:sp>
        <p:nvSpPr>
          <p:cNvPr id="7" name="Étoile à 5 branches 6"/>
          <p:cNvSpPr/>
          <p:nvPr/>
        </p:nvSpPr>
        <p:spPr bwMode="auto">
          <a:xfrm>
            <a:off x="6671735" y="3333754"/>
            <a:ext cx="480484" cy="277813"/>
          </a:xfrm>
          <a:prstGeom prst="star5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108565" name="ZoneTexte 7"/>
          <p:cNvSpPr txBox="1">
            <a:spLocks noChangeArrowheads="1"/>
          </p:cNvSpPr>
          <p:nvPr/>
        </p:nvSpPr>
        <p:spPr bwMode="auto">
          <a:xfrm>
            <a:off x="6191251" y="2989270"/>
            <a:ext cx="1536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600" b="1">
                <a:solidFill>
                  <a:srgbClr val="FF0000"/>
                </a:solidFill>
                <a:latin typeface="Tahoma" pitchFamily="34" charset="0"/>
              </a:rPr>
              <a:t>Gestion</a:t>
            </a:r>
          </a:p>
        </p:txBody>
      </p:sp>
      <p:sp>
        <p:nvSpPr>
          <p:cNvPr id="108566" name="Accolade fermante 8"/>
          <p:cNvSpPr>
            <a:spLocks/>
          </p:cNvSpPr>
          <p:nvPr/>
        </p:nvSpPr>
        <p:spPr bwMode="auto">
          <a:xfrm rot="5400000">
            <a:off x="4657991" y="2148157"/>
            <a:ext cx="369888" cy="3636433"/>
          </a:xfrm>
          <a:prstGeom prst="rightBrace">
            <a:avLst>
              <a:gd name="adj1" fmla="val 8329"/>
              <a:gd name="adj2" fmla="val 49398"/>
            </a:avLst>
          </a:prstGeom>
          <a:noFill/>
          <a:ln w="28575" algn="ctr">
            <a:solidFill>
              <a:srgbClr val="0000CC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108567" name="ZoneTexte 27"/>
          <p:cNvSpPr txBox="1">
            <a:spLocks noChangeArrowheads="1"/>
          </p:cNvSpPr>
          <p:nvPr/>
        </p:nvSpPr>
        <p:spPr bwMode="auto">
          <a:xfrm>
            <a:off x="3913717" y="4151320"/>
            <a:ext cx="198966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600" b="1">
                <a:solidFill>
                  <a:srgbClr val="0000CC"/>
                </a:solidFill>
                <a:latin typeface="Tahoma" pitchFamily="34" charset="0"/>
              </a:rPr>
              <a:t>STOC</a:t>
            </a:r>
          </a:p>
        </p:txBody>
      </p:sp>
      <p:sp>
        <p:nvSpPr>
          <p:cNvPr id="108568" name="ZoneTexte 28"/>
          <p:cNvSpPr txBox="1">
            <a:spLocks noChangeArrowheads="1"/>
          </p:cNvSpPr>
          <p:nvPr/>
        </p:nvSpPr>
        <p:spPr bwMode="auto">
          <a:xfrm>
            <a:off x="6959600" y="4151320"/>
            <a:ext cx="29972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600" b="1">
                <a:solidFill>
                  <a:srgbClr val="FF0000"/>
                </a:solidFill>
                <a:latin typeface="Tahoma" pitchFamily="34" charset="0"/>
              </a:rPr>
              <a:t>STOC GESTION</a:t>
            </a:r>
          </a:p>
        </p:txBody>
      </p:sp>
      <p:sp>
        <p:nvSpPr>
          <p:cNvPr id="108569" name="Accolade fermante 30"/>
          <p:cNvSpPr>
            <a:spLocks/>
          </p:cNvSpPr>
          <p:nvPr/>
        </p:nvSpPr>
        <p:spPr bwMode="auto">
          <a:xfrm rot="5400000">
            <a:off x="8288607" y="2887402"/>
            <a:ext cx="360363" cy="2167467"/>
          </a:xfrm>
          <a:prstGeom prst="rightBrace">
            <a:avLst>
              <a:gd name="adj1" fmla="val 8333"/>
              <a:gd name="adj2" fmla="val 49398"/>
            </a:avLst>
          </a:prstGeom>
          <a:noFill/>
          <a:ln w="28575" algn="ctr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108571" name="ZoneTexte 29"/>
          <p:cNvSpPr txBox="1">
            <a:spLocks noChangeArrowheads="1"/>
          </p:cNvSpPr>
          <p:nvPr/>
        </p:nvSpPr>
        <p:spPr bwMode="auto">
          <a:xfrm>
            <a:off x="-317500" y="4840288"/>
            <a:ext cx="2286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00"/>
                </a:solidFill>
                <a:latin typeface="Tahoma" pitchFamily="34" charset="0"/>
              </a:rPr>
              <a:t>Station 2: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00"/>
                </a:solidFill>
                <a:latin typeface="Tahoma" pitchFamily="34" charset="0"/>
              </a:rPr>
              <a:t>référence locale (STOC Standard)</a:t>
            </a:r>
          </a:p>
        </p:txBody>
      </p:sp>
      <p:cxnSp>
        <p:nvCxnSpPr>
          <p:cNvPr id="108572" name="Connecteur droit avec flèche 31"/>
          <p:cNvCxnSpPr>
            <a:cxnSpLocks noChangeShapeType="1"/>
          </p:cNvCxnSpPr>
          <p:nvPr/>
        </p:nvCxnSpPr>
        <p:spPr bwMode="auto">
          <a:xfrm flipV="1">
            <a:off x="1536703" y="4984750"/>
            <a:ext cx="9167284" cy="714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573" name="Connecteur droit 32"/>
          <p:cNvCxnSpPr>
            <a:cxnSpLocks noChangeShapeType="1"/>
          </p:cNvCxnSpPr>
          <p:nvPr/>
        </p:nvCxnSpPr>
        <p:spPr bwMode="auto">
          <a:xfrm>
            <a:off x="3348567" y="4946650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574" name="Connecteur droit 33"/>
          <p:cNvCxnSpPr>
            <a:cxnSpLocks noChangeShapeType="1"/>
          </p:cNvCxnSpPr>
          <p:nvPr/>
        </p:nvCxnSpPr>
        <p:spPr bwMode="auto">
          <a:xfrm>
            <a:off x="4777317" y="4932363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575" name="Connecteur droit 34"/>
          <p:cNvCxnSpPr>
            <a:cxnSpLocks noChangeShapeType="1"/>
          </p:cNvCxnSpPr>
          <p:nvPr/>
        </p:nvCxnSpPr>
        <p:spPr bwMode="auto">
          <a:xfrm>
            <a:off x="6229351" y="4932363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576" name="Connecteur droit 35"/>
          <p:cNvCxnSpPr>
            <a:cxnSpLocks noChangeShapeType="1"/>
          </p:cNvCxnSpPr>
          <p:nvPr/>
        </p:nvCxnSpPr>
        <p:spPr bwMode="auto">
          <a:xfrm>
            <a:off x="7668684" y="4927600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8577" name="Connecteur droit 36"/>
          <p:cNvCxnSpPr>
            <a:cxnSpLocks noChangeShapeType="1"/>
          </p:cNvCxnSpPr>
          <p:nvPr/>
        </p:nvCxnSpPr>
        <p:spPr bwMode="auto">
          <a:xfrm>
            <a:off x="9097433" y="4913313"/>
            <a:ext cx="0" cy="2159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8578" name="ZoneTexte 37"/>
          <p:cNvSpPr txBox="1">
            <a:spLocks noChangeArrowheads="1"/>
          </p:cNvSpPr>
          <p:nvPr/>
        </p:nvSpPr>
        <p:spPr bwMode="auto">
          <a:xfrm rot="-5400000">
            <a:off x="2741084" y="4552566"/>
            <a:ext cx="12255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CC"/>
                </a:solidFill>
                <a:latin typeface="Tahoma" pitchFamily="34" charset="0"/>
              </a:rPr>
              <a:t>2014</a:t>
            </a:r>
          </a:p>
        </p:txBody>
      </p:sp>
      <p:sp>
        <p:nvSpPr>
          <p:cNvPr id="108579" name="ZoneTexte 38"/>
          <p:cNvSpPr txBox="1">
            <a:spLocks noChangeArrowheads="1"/>
          </p:cNvSpPr>
          <p:nvPr/>
        </p:nvSpPr>
        <p:spPr bwMode="auto">
          <a:xfrm rot="-5400000">
            <a:off x="4168515" y="4550185"/>
            <a:ext cx="1223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CC"/>
                </a:solidFill>
                <a:latin typeface="Tahoma" pitchFamily="34" charset="0"/>
              </a:rPr>
              <a:t>2015</a:t>
            </a:r>
          </a:p>
        </p:txBody>
      </p:sp>
      <p:sp>
        <p:nvSpPr>
          <p:cNvPr id="108580" name="ZoneTexte 39"/>
          <p:cNvSpPr txBox="1">
            <a:spLocks noChangeArrowheads="1"/>
          </p:cNvSpPr>
          <p:nvPr/>
        </p:nvSpPr>
        <p:spPr bwMode="auto">
          <a:xfrm rot="-5400000">
            <a:off x="5623724" y="4550185"/>
            <a:ext cx="1223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CC"/>
                </a:solidFill>
                <a:latin typeface="Tahoma" pitchFamily="34" charset="0"/>
              </a:rPr>
              <a:t>2016</a:t>
            </a:r>
          </a:p>
        </p:txBody>
      </p:sp>
      <p:sp>
        <p:nvSpPr>
          <p:cNvPr id="108581" name="ZoneTexte 40"/>
          <p:cNvSpPr txBox="1">
            <a:spLocks noChangeArrowheads="1"/>
          </p:cNvSpPr>
          <p:nvPr/>
        </p:nvSpPr>
        <p:spPr bwMode="auto">
          <a:xfrm rot="-5400000">
            <a:off x="7051414" y="4550185"/>
            <a:ext cx="1223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CC"/>
                </a:solidFill>
                <a:latin typeface="Tahoma" pitchFamily="34" charset="0"/>
              </a:rPr>
              <a:t>2017</a:t>
            </a:r>
          </a:p>
        </p:txBody>
      </p:sp>
      <p:sp>
        <p:nvSpPr>
          <p:cNvPr id="108582" name="ZoneTexte 41"/>
          <p:cNvSpPr txBox="1">
            <a:spLocks noChangeArrowheads="1"/>
          </p:cNvSpPr>
          <p:nvPr/>
        </p:nvSpPr>
        <p:spPr bwMode="auto">
          <a:xfrm rot="-5400000">
            <a:off x="8491807" y="4550185"/>
            <a:ext cx="1223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200">
                <a:solidFill>
                  <a:srgbClr val="0000CC"/>
                </a:solidFill>
                <a:latin typeface="Tahoma" pitchFamily="34" charset="0"/>
              </a:rPr>
              <a:t>2018</a:t>
            </a:r>
          </a:p>
        </p:txBody>
      </p:sp>
      <p:sp>
        <p:nvSpPr>
          <p:cNvPr id="108583" name="Accolade fermante 44"/>
          <p:cNvSpPr>
            <a:spLocks/>
          </p:cNvSpPr>
          <p:nvPr/>
        </p:nvSpPr>
        <p:spPr bwMode="auto">
          <a:xfrm rot="5400000">
            <a:off x="6162945" y="2179380"/>
            <a:ext cx="369887" cy="6599767"/>
          </a:xfrm>
          <a:prstGeom prst="rightBrace">
            <a:avLst>
              <a:gd name="adj1" fmla="val 8302"/>
              <a:gd name="adj2" fmla="val 49398"/>
            </a:avLst>
          </a:prstGeom>
          <a:noFill/>
          <a:ln w="28575" algn="ctr">
            <a:solidFill>
              <a:srgbClr val="0000CC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108584" name="ZoneTexte 45"/>
          <p:cNvSpPr txBox="1">
            <a:spLocks noChangeArrowheads="1"/>
          </p:cNvSpPr>
          <p:nvPr/>
        </p:nvSpPr>
        <p:spPr bwMode="auto">
          <a:xfrm>
            <a:off x="5393267" y="5694370"/>
            <a:ext cx="1991784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600" b="1">
                <a:solidFill>
                  <a:srgbClr val="0000CC"/>
                </a:solidFill>
                <a:latin typeface="Tahoma" pitchFamily="34" charset="0"/>
              </a:rPr>
              <a:t>STOC</a:t>
            </a:r>
          </a:p>
        </p:txBody>
      </p:sp>
      <p:sp>
        <p:nvSpPr>
          <p:cNvPr id="108585" name="Flèche courbée vers le bas 1"/>
          <p:cNvSpPr>
            <a:spLocks noChangeArrowheads="1"/>
          </p:cNvSpPr>
          <p:nvPr/>
        </p:nvSpPr>
        <p:spPr bwMode="auto">
          <a:xfrm>
            <a:off x="6096000" y="2705107"/>
            <a:ext cx="1752600" cy="284163"/>
          </a:xfrm>
          <a:prstGeom prst="curvedDownArrow">
            <a:avLst>
              <a:gd name="adj1" fmla="val 25056"/>
              <a:gd name="adj2" fmla="val 50069"/>
              <a:gd name="adj3" fmla="val 25000"/>
            </a:avLst>
          </a:prstGeom>
          <a:noFill/>
          <a:ln w="28575" algn="ctr">
            <a:solidFill>
              <a:srgbClr val="CC00CC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10283" name="Flèche courbée vers le bas 48"/>
          <p:cNvSpPr>
            <a:spLocks noChangeArrowheads="1"/>
          </p:cNvSpPr>
          <p:nvPr/>
        </p:nvSpPr>
        <p:spPr bwMode="auto">
          <a:xfrm rot="-5400000">
            <a:off x="6689461" y="4011881"/>
            <a:ext cx="1312862" cy="378883"/>
          </a:xfrm>
          <a:prstGeom prst="curvedDownArrow">
            <a:avLst>
              <a:gd name="adj1" fmla="val 25026"/>
              <a:gd name="adj2" fmla="val 50009"/>
              <a:gd name="adj3" fmla="val 25000"/>
            </a:avLst>
          </a:prstGeom>
          <a:noFill/>
          <a:ln w="28575" algn="ctr">
            <a:solidFill>
              <a:srgbClr val="CC00CC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10284" name="Flèche courbée vers le bas 49"/>
          <p:cNvSpPr>
            <a:spLocks noChangeArrowheads="1"/>
          </p:cNvSpPr>
          <p:nvPr/>
        </p:nvSpPr>
        <p:spPr bwMode="auto">
          <a:xfrm rot="-5400000">
            <a:off x="5241665" y="4070619"/>
            <a:ext cx="1312863" cy="378883"/>
          </a:xfrm>
          <a:prstGeom prst="curvedDownArrow">
            <a:avLst>
              <a:gd name="adj1" fmla="val 25026"/>
              <a:gd name="adj2" fmla="val 50009"/>
              <a:gd name="adj3" fmla="val 25000"/>
            </a:avLst>
          </a:prstGeom>
          <a:noFill/>
          <a:ln w="28575" algn="ctr">
            <a:solidFill>
              <a:srgbClr val="CC00CC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108588" name="Flèche courbée vers le bas 50"/>
          <p:cNvSpPr>
            <a:spLocks noChangeArrowheads="1"/>
          </p:cNvSpPr>
          <p:nvPr/>
        </p:nvSpPr>
        <p:spPr bwMode="auto">
          <a:xfrm rot="-5400000">
            <a:off x="1310218" y="5843061"/>
            <a:ext cx="1314450" cy="378884"/>
          </a:xfrm>
          <a:prstGeom prst="curvedDownArrow">
            <a:avLst>
              <a:gd name="adj1" fmla="val 25056"/>
              <a:gd name="adj2" fmla="val 50069"/>
              <a:gd name="adj3" fmla="val 25000"/>
            </a:avLst>
          </a:prstGeom>
          <a:noFill/>
          <a:ln w="28575" algn="ctr">
            <a:solidFill>
              <a:srgbClr val="CC00CC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400" b="1">
              <a:solidFill>
                <a:srgbClr val="0000CC"/>
              </a:solidFill>
              <a:latin typeface="Tahoma" pitchFamily="34" charset="0"/>
            </a:endParaRPr>
          </a:p>
        </p:txBody>
      </p:sp>
      <p:sp>
        <p:nvSpPr>
          <p:cNvPr id="47" name="Titre 1"/>
          <p:cNvSpPr txBox="1">
            <a:spLocks/>
          </p:cNvSpPr>
          <p:nvPr/>
        </p:nvSpPr>
        <p:spPr>
          <a:xfrm>
            <a:off x="852715" y="180072"/>
            <a:ext cx="10515600" cy="868586"/>
          </a:xfrm>
          <a:prstGeom prst="rect">
            <a:avLst/>
          </a:prstGeom>
          <a:solidFill>
            <a:sysClr val="windowText" lastClr="000000">
              <a:lumMod val="50000"/>
              <a:lumOff val="50000"/>
            </a:sys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Dans la suite du STOC GESTION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8" name="ZoneTexte 32"/>
          <p:cNvSpPr txBox="1">
            <a:spLocks noChangeArrowheads="1"/>
          </p:cNvSpPr>
          <p:nvPr/>
        </p:nvSpPr>
        <p:spPr bwMode="auto">
          <a:xfrm>
            <a:off x="2237919" y="6426654"/>
            <a:ext cx="8661400" cy="36933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dirty="0" smtClean="0">
                <a:latin typeface="Tahoma" pitchFamily="34" charset="0"/>
              </a:rPr>
              <a:t>REFERENCE NATIONALE</a:t>
            </a:r>
          </a:p>
        </p:txBody>
      </p:sp>
      <p:sp>
        <p:nvSpPr>
          <p:cNvPr id="49" name="ZoneTexte 32"/>
          <p:cNvSpPr txBox="1">
            <a:spLocks noChangeArrowheads="1"/>
          </p:cNvSpPr>
          <p:nvPr/>
        </p:nvSpPr>
        <p:spPr bwMode="auto">
          <a:xfrm>
            <a:off x="6828520" y="5619629"/>
            <a:ext cx="4090458" cy="36933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1800" b="1" dirty="0" smtClean="0">
                <a:latin typeface="Tahoma" pitchFamily="34" charset="0"/>
              </a:rPr>
              <a:t>REFERENCE LOCALE</a:t>
            </a:r>
          </a:p>
        </p:txBody>
      </p:sp>
    </p:spTree>
    <p:extLst>
      <p:ext uri="{BB962C8B-B14F-4D97-AF65-F5344CB8AC3E}">
        <p14:creationId xmlns:p14="http://schemas.microsoft.com/office/powerpoint/2010/main" val="235742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3" grpId="0" animBg="1"/>
      <p:bldP spid="10284" grpId="0" animBg="1"/>
      <p:bldP spid="108588" grpId="0" animBg="1"/>
      <p:bldP spid="48" grpId="0" animBg="1"/>
      <p:bldP spid="4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Bleu 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17554</TotalTime>
  <Words>490</Words>
  <Application>Microsoft Office PowerPoint</Application>
  <PresentationFormat>Personnalisé</PresentationFormat>
  <Paragraphs>115</Paragraphs>
  <Slides>11</Slides>
  <Notes>4</Notes>
  <HiddenSlides>0</HiddenSlides>
  <MMClips>0</MMClips>
  <ScaleCrop>false</ScaleCrop>
  <HeadingPairs>
    <vt:vector size="6" baseType="variant"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Office Theme</vt:lpstr>
      <vt:lpstr>1_Modèle par défaut</vt:lpstr>
      <vt:lpstr>Graphique</vt:lpstr>
      <vt:lpstr>Atelier ‘Reporting STOC Capture’ Indicateurs locaux de fonctionnement des populations d’oiseaux communs  à partir de données de baguage</vt:lpstr>
      <vt:lpstr>Pourquoi vouloir des indicateurs locaux ?</vt:lpstr>
      <vt:lpstr>Pourquoi vouloir des indicateurs locaux ?</vt:lpstr>
      <vt:lpstr>Postulats pour cette approche</vt:lpstr>
      <vt:lpstr>Dans la suite du stage théorique…</vt:lpstr>
      <vt:lpstr>Dans la suite du stage théorique…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Réponses démographiques des oiseaux aux changements globaux dans l’espace : des tendances nationales à la gestion locale</dc:title>
  <dc:creator>Manon Ghislain</dc:creator>
  <cp:lastModifiedBy>Pierre-Yves HENRY</cp:lastModifiedBy>
  <cp:revision>508</cp:revision>
  <cp:lastPrinted>2017-03-09T09:34:44Z</cp:lastPrinted>
  <dcterms:created xsi:type="dcterms:W3CDTF">2014-01-27T13:19:02Z</dcterms:created>
  <dcterms:modified xsi:type="dcterms:W3CDTF">2017-03-09T09:42:52Z</dcterms:modified>
</cp:coreProperties>
</file>