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65"/>
  </p:notesMasterIdLst>
  <p:sldIdLst>
    <p:sldId id="256" r:id="rId2"/>
    <p:sldId id="326" r:id="rId3"/>
    <p:sldId id="327" r:id="rId4"/>
    <p:sldId id="328" r:id="rId5"/>
    <p:sldId id="330" r:id="rId6"/>
    <p:sldId id="325" r:id="rId7"/>
    <p:sldId id="329" r:id="rId8"/>
    <p:sldId id="320" r:id="rId9"/>
    <p:sldId id="377" r:id="rId10"/>
    <p:sldId id="378" r:id="rId11"/>
    <p:sldId id="379" r:id="rId12"/>
    <p:sldId id="334" r:id="rId13"/>
    <p:sldId id="371" r:id="rId14"/>
    <p:sldId id="337" r:id="rId15"/>
    <p:sldId id="380" r:id="rId16"/>
    <p:sldId id="381" r:id="rId17"/>
    <p:sldId id="333" r:id="rId18"/>
    <p:sldId id="382" r:id="rId19"/>
    <p:sldId id="383" r:id="rId20"/>
    <p:sldId id="349" r:id="rId21"/>
    <p:sldId id="376" r:id="rId22"/>
    <p:sldId id="350" r:id="rId23"/>
    <p:sldId id="370" r:id="rId24"/>
    <p:sldId id="373" r:id="rId25"/>
    <p:sldId id="374" r:id="rId26"/>
    <p:sldId id="341" r:id="rId27"/>
    <p:sldId id="342" r:id="rId28"/>
    <p:sldId id="343" r:id="rId29"/>
    <p:sldId id="344" r:id="rId30"/>
    <p:sldId id="345" r:id="rId31"/>
    <p:sldId id="339" r:id="rId32"/>
    <p:sldId id="340" r:id="rId33"/>
    <p:sldId id="346" r:id="rId34"/>
    <p:sldId id="347" r:id="rId35"/>
    <p:sldId id="375" r:id="rId36"/>
    <p:sldId id="355" r:id="rId37"/>
    <p:sldId id="384" r:id="rId38"/>
    <p:sldId id="356" r:id="rId39"/>
    <p:sldId id="385" r:id="rId40"/>
    <p:sldId id="351" r:id="rId41"/>
    <p:sldId id="352" r:id="rId42"/>
    <p:sldId id="386" r:id="rId43"/>
    <p:sldId id="389" r:id="rId44"/>
    <p:sldId id="358" r:id="rId45"/>
    <p:sldId id="360" r:id="rId46"/>
    <p:sldId id="387" r:id="rId47"/>
    <p:sldId id="357" r:id="rId48"/>
    <p:sldId id="388" r:id="rId49"/>
    <p:sldId id="359" r:id="rId50"/>
    <p:sldId id="363" r:id="rId51"/>
    <p:sldId id="364" r:id="rId52"/>
    <p:sldId id="390" r:id="rId53"/>
    <p:sldId id="361" r:id="rId54"/>
    <p:sldId id="362" r:id="rId55"/>
    <p:sldId id="393" r:id="rId56"/>
    <p:sldId id="394" r:id="rId57"/>
    <p:sldId id="367" r:id="rId58"/>
    <p:sldId id="368" r:id="rId59"/>
    <p:sldId id="391" r:id="rId60"/>
    <p:sldId id="365" r:id="rId61"/>
    <p:sldId id="392" r:id="rId62"/>
    <p:sldId id="366" r:id="rId63"/>
    <p:sldId id="369" r:id="rId6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on Ghislain" initials="MG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4409"/>
    <a:srgbClr val="FF7C53"/>
    <a:srgbClr val="FF612F"/>
    <a:srgbClr val="CC3300"/>
    <a:srgbClr val="FF66FF"/>
    <a:srgbClr val="FF9933"/>
    <a:srgbClr val="FF9371"/>
    <a:srgbClr val="FFFF99"/>
    <a:srgbClr val="CC99FF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6" autoAdjust="0"/>
    <p:restoredTop sz="84560" autoAdjust="0"/>
  </p:normalViewPr>
  <p:slideViewPr>
    <p:cSldViewPr snapToGrid="0">
      <p:cViewPr varScale="1">
        <p:scale>
          <a:sx n="67" d="100"/>
          <a:sy n="67" d="100"/>
        </p:scale>
        <p:origin x="-504" y="-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B3371-8AF0-4DAE-ADC5-1C41001DCA90}" type="datetimeFigureOut">
              <a:rPr lang="fr-FR" smtClean="0"/>
              <a:pPr/>
              <a:t>10/03/2017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A1DF4-E009-40A5-849D-5B3C75813B3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9266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39016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73266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7969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7969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57803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3912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3912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3912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2965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2965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296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640855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3183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6910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875872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15394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29179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178635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9310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98826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331297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88971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135602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12627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432760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571450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996213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603322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58169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487679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48767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98065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9806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022670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676699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97370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97370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97370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386285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21881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21881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18444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95992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95992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8649446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4288988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704995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704995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6345077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46208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462085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46208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7858816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8293791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82937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8696128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3141365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797598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797598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60689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48994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73266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7326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99899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4660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68284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18644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3129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2571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285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838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62025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5043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99092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86204-9C85-4614-836B-A56D8BE0E909}" type="datetimeFigureOut">
              <a:rPr lang="fr-FR" smtClean="0"/>
              <a:pPr/>
              <a:t>10/03/2017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7D579-53CC-4F1E-9F40-4FAE31DEA48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4245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7239" y="246743"/>
            <a:ext cx="9144000" cy="2152361"/>
          </a:xfrm>
          <a:solidFill>
            <a:schemeClr val="accent5">
              <a:lumMod val="40000"/>
              <a:lumOff val="60000"/>
              <a:alpha val="63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Atelier ‘</a:t>
            </a:r>
            <a:r>
              <a:rPr lang="fr-FR" sz="48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Reporting</a:t>
            </a:r>
            <a: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STOC Capture’</a:t>
            </a:r>
            <a:b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Indicateurs </a:t>
            </a:r>
            <a:r>
              <a:rPr lang="fr-FR" sz="3600" b="1" dirty="0">
                <a:solidFill>
                  <a:srgbClr val="FF0000"/>
                </a:solidFill>
                <a:ea typeface="Times New Roman"/>
                <a:cs typeface="Times New Roman"/>
              </a:rPr>
              <a:t>locaux </a:t>
            </a: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de fonctionnement</a:t>
            </a:r>
            <a:b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des populations d’oiseaux communs </a:t>
            </a:r>
            <a:b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à partir de données de baguage</a:t>
            </a:r>
            <a:endParaRPr lang="fr-FR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84499" y="3866333"/>
            <a:ext cx="9144000" cy="799604"/>
          </a:xfrm>
        </p:spPr>
        <p:txBody>
          <a:bodyPr>
            <a:noAutofit/>
          </a:bodyPr>
          <a:lstStyle/>
          <a:p>
            <a:r>
              <a:rPr lang="fr-FR" dirty="0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Romain Lorrillière (lorrilliere@mnhn.fr)</a:t>
            </a:r>
          </a:p>
          <a:p>
            <a:r>
              <a:rPr lang="fr-FR" dirty="0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Chercheur &amp; Concepteur du script de ‘</a:t>
            </a:r>
            <a:r>
              <a:rPr lang="fr-FR" dirty="0" err="1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reporting</a:t>
            </a:r>
            <a:r>
              <a:rPr lang="fr-FR" dirty="0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’</a:t>
            </a:r>
            <a:endParaRPr lang="fr-FR" b="1" dirty="0" smtClean="0">
              <a:solidFill>
                <a:srgbClr val="FF0000"/>
              </a:solidFill>
              <a:latin typeface="Lucida Sans Unicode" panose="020B0602030504020204" pitchFamily="34" charset="0"/>
              <a:ea typeface="Tahoma" panose="020B060403050404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3200" y="1371600"/>
            <a:ext cx="1828800" cy="13716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3200" y="2743200"/>
            <a:ext cx="1828800" cy="13716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3200" y="0"/>
            <a:ext cx="1828800" cy="13716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63200" y="4102100"/>
            <a:ext cx="1828800" cy="13716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3200" y="5473700"/>
            <a:ext cx="1828800" cy="1371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274300" y="0"/>
            <a:ext cx="1905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3593288" y="5919400"/>
            <a:ext cx="1957422" cy="938600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5281" y="4923513"/>
            <a:ext cx="2313437" cy="847346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84" y="4815253"/>
            <a:ext cx="3255883" cy="1948401"/>
          </a:xfrm>
          <a:prstGeom prst="rect">
            <a:avLst/>
          </a:prstGeom>
        </p:spPr>
      </p:pic>
      <p:sp>
        <p:nvSpPr>
          <p:cNvPr id="19" name="Titre 1"/>
          <p:cNvSpPr txBox="1">
            <a:spLocks/>
          </p:cNvSpPr>
          <p:nvPr/>
        </p:nvSpPr>
        <p:spPr>
          <a:xfrm>
            <a:off x="584499" y="2699682"/>
            <a:ext cx="9144000" cy="867802"/>
          </a:xfrm>
          <a:prstGeom prst="rect">
            <a:avLst/>
          </a:prstGeom>
          <a:solidFill>
            <a:schemeClr val="accent5">
              <a:lumMod val="40000"/>
              <a:lumOff val="60000"/>
              <a:alpha val="63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fr-FR" sz="4800" b="1" dirty="0" smtClean="0">
                <a:solidFill>
                  <a:srgbClr val="0000FF"/>
                </a:solidFill>
                <a:cs typeface="Times New Roman"/>
              </a:rPr>
              <a:t>Interprétation des indicateurs? </a:t>
            </a:r>
            <a:endParaRPr lang="fr-FR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400799" y="4687056"/>
            <a:ext cx="216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Avec le soutien de:</a:t>
            </a:r>
            <a:endParaRPr lang="fr-FR" dirty="0"/>
          </a:p>
        </p:txBody>
      </p:sp>
      <p:pic>
        <p:nvPicPr>
          <p:cNvPr id="22" name="Picture 16" descr="logo-npc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3568" y="5219259"/>
            <a:ext cx="1451616" cy="158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 descr="Fondation Biodiversité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6243" y="5713626"/>
            <a:ext cx="145732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logo ministère de l'environnement&quot;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5184" y="5204745"/>
            <a:ext cx="1249116" cy="16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22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</a:t>
            </a:r>
            <a:r>
              <a:rPr lang="fr-FR" b="1" dirty="0">
                <a:solidFill>
                  <a:schemeClr val="bg1"/>
                </a:solidFill>
              </a:rPr>
              <a:t>prépare-t-on </a:t>
            </a:r>
            <a:r>
              <a:rPr lang="fr-FR" b="1" dirty="0" smtClean="0">
                <a:solidFill>
                  <a:schemeClr val="bg1"/>
                </a:solidFill>
              </a:rPr>
              <a:t>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1511"/>
            <a:ext cx="10515600" cy="4351338"/>
          </a:xfrm>
        </p:spPr>
        <p:txBody>
          <a:bodyPr/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Le protocole STOC est contraignant !!!</a:t>
            </a:r>
          </a:p>
          <a:p>
            <a:pPr lvl="1"/>
            <a:r>
              <a:rPr lang="fr-FR" dirty="0" smtClean="0"/>
              <a:t>Mais des libertés laissées aux bagueurs entrainent des efforts d’échantillonnage différents</a:t>
            </a:r>
          </a:p>
          <a:p>
            <a:pPr lvl="2"/>
            <a:r>
              <a:rPr lang="fr-FR" dirty="0" smtClean="0"/>
              <a:t>Durée d’ouverture </a:t>
            </a:r>
            <a:r>
              <a:rPr lang="fr-FR" dirty="0"/>
              <a:t>des filets</a:t>
            </a:r>
          </a:p>
          <a:p>
            <a:pPr lvl="2"/>
            <a:r>
              <a:rPr lang="fr-FR" dirty="0" smtClean="0"/>
              <a:t>Nombre </a:t>
            </a:r>
            <a:r>
              <a:rPr lang="fr-FR" dirty="0"/>
              <a:t>de </a:t>
            </a:r>
            <a:r>
              <a:rPr lang="fr-FR" dirty="0" smtClean="0"/>
              <a:t>filets</a:t>
            </a:r>
          </a:p>
          <a:p>
            <a:pPr lvl="2"/>
            <a:r>
              <a:rPr lang="fr-FR" dirty="0" smtClean="0"/>
              <a:t>Nombre de sessions par an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5152571" y="4072817"/>
            <a:ext cx="5785106" cy="2396639"/>
            <a:chOff x="2795315" y="3236685"/>
            <a:chExt cx="7118842" cy="3004460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96687" y="3236685"/>
              <a:ext cx="5217470" cy="3004459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95315" y="3236686"/>
              <a:ext cx="1901372" cy="3004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302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6138003" cy="2006146"/>
          </a:xfrm>
        </p:spPr>
        <p:txBody>
          <a:bodyPr>
            <a:normAutofit/>
          </a:bodyPr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La durée d’ouverture des filets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grpSp>
        <p:nvGrpSpPr>
          <p:cNvPr id="9" name="Groupe 8"/>
          <p:cNvGrpSpPr/>
          <p:nvPr/>
        </p:nvGrpSpPr>
        <p:grpSpPr>
          <a:xfrm>
            <a:off x="1326375" y="2175556"/>
            <a:ext cx="9283657" cy="3053823"/>
            <a:chOff x="1638610" y="2040550"/>
            <a:chExt cx="9283657" cy="3053823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38610" y="2046373"/>
              <a:ext cx="3606800" cy="304800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868444" y="2040550"/>
              <a:ext cx="3053823" cy="3053823"/>
            </a:xfrm>
            <a:prstGeom prst="rect">
              <a:avLst/>
            </a:prstGeom>
          </p:spPr>
        </p:pic>
        <p:sp>
          <p:nvSpPr>
            <p:cNvPr id="8" name="Flèche droite rayée 7"/>
            <p:cNvSpPr/>
            <p:nvPr/>
          </p:nvSpPr>
          <p:spPr>
            <a:xfrm>
              <a:off x="5972593" y="3358747"/>
              <a:ext cx="1222174" cy="432668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2780525" y="5229379"/>
            <a:ext cx="69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5h</a:t>
            </a:r>
            <a:endParaRPr lang="en-US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848170" y="5289500"/>
            <a:ext cx="69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14h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7423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6138003" cy="2006146"/>
          </a:xfrm>
        </p:spPr>
        <p:txBody>
          <a:bodyPr>
            <a:normAutofit/>
          </a:bodyPr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La durée d’ouverture des filets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1326375" y="5751166"/>
            <a:ext cx="9283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fr-FR" sz="2400" b="1" dirty="0" smtClean="0"/>
              <a:t>Nous ne conservons que les captures réalisées le matin sur une seule date par session.</a:t>
            </a:r>
            <a:endParaRPr lang="fr-FR" sz="2400" b="1" dirty="0"/>
          </a:p>
        </p:txBody>
      </p:sp>
      <p:grpSp>
        <p:nvGrpSpPr>
          <p:cNvPr id="9" name="Groupe 8"/>
          <p:cNvGrpSpPr/>
          <p:nvPr/>
        </p:nvGrpSpPr>
        <p:grpSpPr>
          <a:xfrm>
            <a:off x="1326375" y="2175556"/>
            <a:ext cx="9283657" cy="3053823"/>
            <a:chOff x="1638610" y="2040550"/>
            <a:chExt cx="9283657" cy="3053823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38610" y="2046373"/>
              <a:ext cx="3606800" cy="304800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868444" y="2040550"/>
              <a:ext cx="3053823" cy="3053823"/>
            </a:xfrm>
            <a:prstGeom prst="rect">
              <a:avLst/>
            </a:prstGeom>
          </p:spPr>
        </p:pic>
        <p:sp>
          <p:nvSpPr>
            <p:cNvPr id="8" name="Flèche droite rayée 7"/>
            <p:cNvSpPr/>
            <p:nvPr/>
          </p:nvSpPr>
          <p:spPr>
            <a:xfrm>
              <a:off x="5972593" y="3358747"/>
              <a:ext cx="1222174" cy="432668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2780525" y="5229379"/>
            <a:ext cx="69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5h</a:t>
            </a:r>
            <a:endParaRPr lang="en-US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848170" y="5289500"/>
            <a:ext cx="69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14h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8430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1511"/>
            <a:ext cx="11061700" cy="4351338"/>
          </a:xfrm>
        </p:spPr>
        <p:txBody>
          <a:bodyPr/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Le nombre de filets : « le champ FS »</a:t>
            </a:r>
          </a:p>
          <a:p>
            <a:pPr marL="457200" lvl="1" indent="0">
              <a:buNone/>
            </a:pPr>
            <a:r>
              <a:rPr lang="fr-FR" dirty="0" smtClean="0"/>
              <a:t>Comme la durée d’ouverture, le nombre de filets est un paramètre clé de l’effort de capture 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 smtClean="0"/>
              <a:t>	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5152571" y="4072817"/>
            <a:ext cx="5785106" cy="2396639"/>
            <a:chOff x="2795315" y="3236685"/>
            <a:chExt cx="7118842" cy="3004460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96687" y="3236685"/>
              <a:ext cx="5217470" cy="3004459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95315" y="3236686"/>
              <a:ext cx="1901372" cy="3004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54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5344886" cy="2006146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Comment compléter le champ FS ?</a:t>
            </a:r>
          </a:p>
          <a:p>
            <a:pPr marL="457200" lvl="1" indent="0">
              <a:buNone/>
            </a:pPr>
            <a:r>
              <a:rPr lang="fr-FR" dirty="0" smtClean="0"/>
              <a:t>Hypothèse de l’estimation : </a:t>
            </a:r>
          </a:p>
          <a:p>
            <a:pPr marL="457200" lvl="1" indent="0">
              <a:buNone/>
            </a:pPr>
            <a:r>
              <a:rPr lang="fr-FR" i="1" dirty="0" smtClean="0"/>
              <a:t>Au cours d’une saison </a:t>
            </a:r>
            <a:r>
              <a:rPr lang="fr-FR" sz="1900" i="1" dirty="0" smtClean="0"/>
              <a:t>(ensemble des sessions)</a:t>
            </a:r>
            <a:r>
              <a:rPr lang="fr-FR" i="1" dirty="0" smtClean="0"/>
              <a:t> un filet capture au moins une fois.</a:t>
            </a:r>
            <a:endParaRPr lang="fr-FR" i="1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xmlns="" val="255253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558971" y="1340988"/>
            <a:ext cx="6088744" cy="521163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5344886" cy="2006146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Comment compléter le champ FS ?</a:t>
            </a:r>
          </a:p>
          <a:p>
            <a:pPr marL="457200" lvl="1" indent="0">
              <a:buNone/>
            </a:pPr>
            <a:r>
              <a:rPr lang="fr-FR" dirty="0" smtClean="0"/>
              <a:t>Hypothèse de l’estimation : </a:t>
            </a:r>
          </a:p>
          <a:p>
            <a:pPr marL="457200" lvl="1" indent="0">
              <a:buNone/>
            </a:pPr>
            <a:r>
              <a:rPr lang="fr-FR" i="1" dirty="0" smtClean="0"/>
              <a:t>Au cours d’une saison </a:t>
            </a:r>
            <a:r>
              <a:rPr lang="fr-FR" sz="1900" i="1" dirty="0" smtClean="0"/>
              <a:t>(ensemble des sessions)</a:t>
            </a:r>
            <a:r>
              <a:rPr lang="fr-FR" i="1" dirty="0" smtClean="0"/>
              <a:t> un filet capture au moins une fois.</a:t>
            </a:r>
            <a:endParaRPr lang="fr-FR" i="1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899887" y="3300476"/>
            <a:ext cx="4426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Validation</a:t>
            </a:r>
            <a:r>
              <a:rPr lang="fr-FR" dirty="0" smtClean="0"/>
              <a:t> de cette hypothèse avec les données renseignées de FS.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75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558971" y="1340988"/>
            <a:ext cx="6088744" cy="521163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5344886" cy="2006146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Comment compléter le champ FS ?</a:t>
            </a:r>
          </a:p>
          <a:p>
            <a:pPr marL="457200" lvl="1" indent="0">
              <a:buNone/>
            </a:pPr>
            <a:r>
              <a:rPr lang="fr-FR" dirty="0" smtClean="0"/>
              <a:t>Hypothèse de l’estimation : </a:t>
            </a:r>
          </a:p>
          <a:p>
            <a:pPr marL="457200" lvl="1" indent="0">
              <a:buNone/>
            </a:pPr>
            <a:r>
              <a:rPr lang="fr-FR" i="1" dirty="0" smtClean="0"/>
              <a:t>Au cours d’une saison </a:t>
            </a:r>
            <a:r>
              <a:rPr lang="fr-FR" sz="1900" i="1" dirty="0" smtClean="0"/>
              <a:t>(ensemble des sessions)</a:t>
            </a:r>
            <a:r>
              <a:rPr lang="fr-FR" i="1" dirty="0" smtClean="0"/>
              <a:t> un filet capture au moins une fois.</a:t>
            </a:r>
            <a:endParaRPr lang="fr-FR" i="1" dirty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899887" y="4781410"/>
            <a:ext cx="4426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Estimation très convaincante</a:t>
            </a:r>
            <a:r>
              <a:rPr lang="fr-FR" dirty="0" smtClean="0"/>
              <a:t>, sauf pour le protocole STOC-</a:t>
            </a:r>
            <a:r>
              <a:rPr lang="fr-FR" dirty="0" err="1" smtClean="0"/>
              <a:t>rozo</a:t>
            </a:r>
            <a:r>
              <a:rPr lang="fr-FR" dirty="0" smtClean="0"/>
              <a:t>. Pour celui-ci il n’y a pas de problème car la longueur de filet est fixée par le protocole </a:t>
            </a:r>
          </a:p>
          <a:p>
            <a:endParaRPr lang="fr-FR" dirty="0"/>
          </a:p>
          <a:p>
            <a:r>
              <a:rPr lang="fr-FR" b="1" dirty="0" smtClean="0">
                <a:sym typeface="Wingdings" panose="05000000000000000000" pitchFamily="2" charset="2"/>
              </a:rPr>
              <a:t>Station de référence = 120m</a:t>
            </a:r>
            <a:endParaRPr lang="en-US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899887" y="3300476"/>
            <a:ext cx="4426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Validation</a:t>
            </a:r>
            <a:r>
              <a:rPr lang="fr-FR" dirty="0" smtClean="0"/>
              <a:t> de cette hypothèse avec les données renseignées de FS.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75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Le nombre de sessions</a:t>
            </a:r>
          </a:p>
          <a:p>
            <a:pPr lvl="1"/>
            <a:endParaRPr 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333829" y="2452914"/>
            <a:ext cx="3797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Nombre de sessions par an variable selon les stations : 3 </a:t>
            </a:r>
            <a:r>
              <a:rPr lang="fr-FR" dirty="0" smtClean="0">
                <a:sym typeface="Wingdings" panose="05000000000000000000" pitchFamily="2" charset="2"/>
              </a:rPr>
              <a:t> 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444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1139" y="1955067"/>
            <a:ext cx="3304716" cy="4791617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Le nombre de sessions</a:t>
            </a:r>
          </a:p>
          <a:p>
            <a:pPr lvl="1"/>
            <a:endParaRPr 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333829" y="2452914"/>
            <a:ext cx="3797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Nombre de sessions par an variable selon les stations : 3 </a:t>
            </a:r>
            <a:r>
              <a:rPr lang="fr-FR" dirty="0" smtClean="0">
                <a:sym typeface="Wingdings" panose="05000000000000000000" pitchFamily="2" charset="2"/>
              </a:rPr>
              <a:t> 7</a:t>
            </a:r>
          </a:p>
          <a:p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333829" y="3334374"/>
            <a:ext cx="3797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Distribution des dates de sessions pour les stations à 3 sessions</a:t>
            </a:r>
            <a:endParaRPr lang="fr-FR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389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1139" y="1955067"/>
            <a:ext cx="3304716" cy="47916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5855" y="1955067"/>
            <a:ext cx="3304716" cy="4791617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r>
              <a:rPr lang="fr-FR" dirty="0" smtClean="0"/>
              <a:t>Le nombre de sessions</a:t>
            </a:r>
          </a:p>
          <a:p>
            <a:pPr lvl="1"/>
            <a:endParaRPr 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333829" y="2452914"/>
            <a:ext cx="3797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Nombre de sessions par an variable selon les stations : 3 </a:t>
            </a:r>
            <a:r>
              <a:rPr lang="fr-FR" dirty="0" smtClean="0">
                <a:sym typeface="Wingdings" panose="05000000000000000000" pitchFamily="2" charset="2"/>
              </a:rPr>
              <a:t> 7</a:t>
            </a:r>
          </a:p>
          <a:p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333829" y="3334374"/>
            <a:ext cx="37973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Distribution des dates de sessions pour les stations à 3 sessions</a:t>
            </a:r>
            <a:endParaRPr lang="fr-FR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333829" y="4436894"/>
            <a:ext cx="3797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toutes les stations on conserve les trois sessions les plus proches de ces trois dates</a:t>
            </a:r>
            <a:endParaRPr lang="fr-FR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389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un tel outil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0201" y="1393825"/>
            <a:ext cx="10515600" cy="598261"/>
          </a:xfrm>
        </p:spPr>
        <p:txBody>
          <a:bodyPr/>
          <a:lstStyle/>
          <a:p>
            <a:r>
              <a:rPr lang="fr-FR" b="1" dirty="0" smtClean="0"/>
              <a:t>Des conditions environnementales locales variables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6332" y="2386846"/>
            <a:ext cx="3831382" cy="38313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780" y="4558824"/>
            <a:ext cx="4087015" cy="22989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279671" y="2386846"/>
            <a:ext cx="3536661" cy="383138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5781" y="2259878"/>
            <a:ext cx="4087015" cy="229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79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8800" y="1673571"/>
            <a:ext cx="6652169" cy="3819805"/>
          </a:xfrm>
        </p:spPr>
        <p:txBody>
          <a:bodyPr>
            <a:normAutofit/>
          </a:bodyPr>
          <a:lstStyle/>
          <a:p>
            <a:r>
              <a:rPr lang="fr-FR" b="1" dirty="0" smtClean="0"/>
              <a:t>Qu’est ce que la station standard?</a:t>
            </a:r>
          </a:p>
          <a:p>
            <a:pPr lvl="1"/>
            <a:r>
              <a:rPr lang="fr-FR" dirty="0" smtClean="0"/>
              <a:t>3 sessions par an autour des dates suivantes :</a:t>
            </a:r>
          </a:p>
          <a:p>
            <a:pPr lvl="2"/>
            <a:r>
              <a:rPr lang="fr-FR" dirty="0" smtClean="0"/>
              <a:t>19 mai</a:t>
            </a:r>
          </a:p>
          <a:p>
            <a:pPr lvl="2"/>
            <a:r>
              <a:rPr lang="fr-FR" dirty="0" smtClean="0"/>
              <a:t>15 juin</a:t>
            </a:r>
          </a:p>
          <a:p>
            <a:pPr lvl="2"/>
            <a:r>
              <a:rPr lang="fr-FR" dirty="0" smtClean="0"/>
              <a:t>08 juillet</a:t>
            </a:r>
          </a:p>
          <a:p>
            <a:pPr lvl="1"/>
            <a:r>
              <a:rPr lang="fr-FR" dirty="0" smtClean="0"/>
              <a:t>Session uniquement matinale</a:t>
            </a:r>
          </a:p>
          <a:p>
            <a:pPr lvl="2"/>
            <a:r>
              <a:rPr lang="fr-FR" dirty="0" smtClean="0"/>
              <a:t>5h </a:t>
            </a:r>
            <a:r>
              <a:rPr lang="fr-FR" dirty="0" smtClean="0">
                <a:sym typeface="Wingdings" panose="05000000000000000000" pitchFamily="2" charset="2"/>
              </a:rPr>
              <a:t> 14h</a:t>
            </a:r>
          </a:p>
          <a:p>
            <a:pPr lvl="1"/>
            <a:r>
              <a:rPr lang="fr-FR" dirty="0" smtClean="0">
                <a:sym typeface="Wingdings" panose="05000000000000000000" pitchFamily="2" charset="2"/>
              </a:rPr>
              <a:t>10 filets de 12 mètres</a:t>
            </a:r>
          </a:p>
          <a:p>
            <a:pPr lvl="2"/>
            <a:r>
              <a:rPr lang="fr-FR" dirty="0" smtClean="0">
                <a:sym typeface="Wingdings" panose="05000000000000000000" pitchFamily="2" charset="2"/>
              </a:rPr>
              <a:t>120 m de filets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lvl="2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0968" y="1673571"/>
            <a:ext cx="4876800" cy="3657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3600" y="5771418"/>
            <a:ext cx="10225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ym typeface="Wingdings" panose="05000000000000000000" pitchFamily="2" charset="2"/>
              </a:rPr>
              <a:t>Données </a:t>
            </a:r>
            <a:r>
              <a:rPr lang="fr-FR" sz="2400" b="1" dirty="0" smtClean="0">
                <a:sym typeface="Wingdings" panose="05000000000000000000" pitchFamily="2" charset="2"/>
              </a:rPr>
              <a:t>brutes </a:t>
            </a:r>
            <a:r>
              <a:rPr lang="fr-FR" sz="2400" b="1" dirty="0">
                <a:sym typeface="Wingdings" panose="05000000000000000000" pitchFamily="2" charset="2"/>
              </a:rPr>
              <a:t>de chaque </a:t>
            </a:r>
            <a:r>
              <a:rPr lang="fr-FR" sz="2400" b="1" dirty="0" smtClean="0">
                <a:sym typeface="Wingdings" panose="05000000000000000000" pitchFamily="2" charset="2"/>
              </a:rPr>
              <a:t>station transformées </a:t>
            </a:r>
            <a:r>
              <a:rPr lang="fr-FR" sz="2400" b="1" dirty="0">
                <a:sym typeface="Wingdings" panose="05000000000000000000" pitchFamily="2" charset="2"/>
              </a:rPr>
              <a:t>pour correspondre à cette station standard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xmlns="" val="72108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0225" y="1288907"/>
            <a:ext cx="4688350" cy="546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160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25600" y="2314575"/>
            <a:ext cx="4165600" cy="3874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2740932" y="5636657"/>
            <a:ext cx="163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Axe des années</a:t>
            </a:r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 rot="16200000">
            <a:off x="988191" y="3958921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Axe de l’indicateur</a:t>
            </a:r>
            <a:endParaRPr lang="en-US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1625600" y="2466975"/>
            <a:ext cx="0" cy="36389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625600" y="6105950"/>
            <a:ext cx="409892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5141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336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Avant d’aller plus loin….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>
                <a:solidFill>
                  <a:srgbClr val="FF0000"/>
                </a:solidFill>
              </a:rPr>
              <a:t>ATTENTION</a:t>
            </a:r>
            <a:r>
              <a:rPr lang="fr-FR" dirty="0" smtClean="0"/>
              <a:t> à la </a:t>
            </a:r>
            <a:r>
              <a:rPr lang="fr-FR" u="sng" dirty="0" smtClean="0"/>
              <a:t>surinterprétation</a:t>
            </a:r>
            <a:r>
              <a:rPr lang="fr-FR" dirty="0" smtClean="0"/>
              <a:t> et aux </a:t>
            </a:r>
            <a:r>
              <a:rPr lang="fr-FR" u="sng" dirty="0" smtClean="0"/>
              <a:t>biais d’échantillonnage </a:t>
            </a:r>
            <a:r>
              <a:rPr lang="fr-FR" dirty="0" smtClean="0"/>
              <a:t>!!!!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27000" y="5969000"/>
            <a:ext cx="10961914" cy="88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dirty="0" smtClean="0"/>
              <a:t>Ce biais peut entrainer des </a:t>
            </a:r>
            <a:r>
              <a:rPr lang="en-US" dirty="0" smtClean="0">
                <a:sym typeface="Wingdings"/>
              </a:rPr>
              <a:t> </a:t>
            </a:r>
            <a:r>
              <a:rPr lang="en-US" dirty="0" err="1" smtClean="0">
                <a:sym typeface="Wingdings"/>
              </a:rPr>
              <a:t>dans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les </a:t>
            </a:r>
            <a:r>
              <a:rPr lang="en-US" dirty="0" err="1" smtClean="0">
                <a:sym typeface="Wingdings"/>
              </a:rPr>
              <a:t>taux</a:t>
            </a:r>
            <a:r>
              <a:rPr lang="en-US" dirty="0" smtClean="0">
                <a:sym typeface="Wingdings"/>
              </a:rPr>
              <a:t> de retour, des  </a:t>
            </a:r>
            <a:r>
              <a:rPr lang="en-US" dirty="0" err="1" smtClean="0">
                <a:sym typeface="Wingdings"/>
              </a:rPr>
              <a:t>taux</a:t>
            </a:r>
            <a:r>
              <a:rPr lang="en-US" dirty="0" smtClean="0">
                <a:sym typeface="Wingdings"/>
              </a:rPr>
              <a:t> de </a:t>
            </a:r>
            <a:r>
              <a:rPr lang="fr-FR" dirty="0" smtClean="0">
                <a:sym typeface="Wingdings"/>
              </a:rPr>
              <a:t>recrutement</a:t>
            </a:r>
            <a:r>
              <a:rPr lang="en-US" dirty="0" smtClean="0">
                <a:sym typeface="Wingdings"/>
              </a:rPr>
              <a:t>...</a:t>
            </a:r>
          </a:p>
          <a:p>
            <a:pPr marL="457200" lvl="1" indent="0">
              <a:buNone/>
            </a:pPr>
            <a:r>
              <a:rPr lang="fr-FR" b="1" dirty="0" smtClean="0">
                <a:sym typeface="Wingdings" panose="05000000000000000000" pitchFamily="2" charset="2"/>
              </a:rPr>
              <a:t> Ne pas </a:t>
            </a:r>
            <a:r>
              <a:rPr lang="fr-FR" b="1" dirty="0" err="1" smtClean="0">
                <a:sym typeface="Wingdings" panose="05000000000000000000" pitchFamily="2" charset="2"/>
              </a:rPr>
              <a:t>surinterpréter</a:t>
            </a:r>
            <a:r>
              <a:rPr lang="fr-FR" b="1" dirty="0" smtClean="0">
                <a:sym typeface="Wingdings" panose="05000000000000000000" pitchFamily="2" charset="2"/>
              </a:rPr>
              <a:t> d’éventuelle tendance sur 25 ans</a:t>
            </a:r>
            <a:endParaRPr lang="fr-FR" dirty="0" smtClean="0"/>
          </a:p>
          <a:p>
            <a:pPr lvl="1"/>
            <a:endParaRPr lang="fr-FR" dirty="0" smtClean="0"/>
          </a:p>
        </p:txBody>
      </p:sp>
      <p:grpSp>
        <p:nvGrpSpPr>
          <p:cNvPr id="15" name="Groupe 14"/>
          <p:cNvGrpSpPr/>
          <p:nvPr/>
        </p:nvGrpSpPr>
        <p:grpSpPr>
          <a:xfrm>
            <a:off x="598097" y="2131461"/>
            <a:ext cx="3736776" cy="3685305"/>
            <a:chOff x="1312991" y="2147772"/>
            <a:chExt cx="3736776" cy="3685305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312991" y="2147772"/>
              <a:ext cx="3736776" cy="3685305"/>
            </a:xfrm>
            <a:prstGeom prst="rect">
              <a:avLst/>
            </a:prstGeom>
          </p:spPr>
        </p:pic>
        <p:cxnSp>
          <p:nvCxnSpPr>
            <p:cNvPr id="11" name="Connecteur droit 10"/>
            <p:cNvCxnSpPr/>
            <p:nvPr/>
          </p:nvCxnSpPr>
          <p:spPr>
            <a:xfrm flipV="1">
              <a:off x="3430754" y="4422371"/>
              <a:ext cx="0" cy="8977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/>
          <p:cNvGrpSpPr/>
          <p:nvPr/>
        </p:nvGrpSpPr>
        <p:grpSpPr>
          <a:xfrm>
            <a:off x="7866455" y="2114835"/>
            <a:ext cx="3741083" cy="3685305"/>
            <a:chOff x="7170030" y="2147772"/>
            <a:chExt cx="3741083" cy="368530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170030" y="2147772"/>
              <a:ext cx="3741083" cy="3685305"/>
            </a:xfrm>
            <a:prstGeom prst="rect">
              <a:avLst/>
            </a:prstGeom>
          </p:spPr>
        </p:pic>
        <p:cxnSp>
          <p:nvCxnSpPr>
            <p:cNvPr id="12" name="Connecteur droit 11"/>
            <p:cNvCxnSpPr/>
            <p:nvPr/>
          </p:nvCxnSpPr>
          <p:spPr>
            <a:xfrm flipV="1">
              <a:off x="9185923" y="4871258"/>
              <a:ext cx="0" cy="44888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4404475" y="2268909"/>
            <a:ext cx="34979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/>
              <a:t>2001 </a:t>
            </a:r>
            <a:br>
              <a:rPr lang="fr-FR" sz="2400" b="1" dirty="0" smtClean="0"/>
            </a:br>
            <a:r>
              <a:rPr lang="fr-FR" sz="2400" b="1" dirty="0" smtClean="0"/>
              <a:t>modification du protocole</a:t>
            </a:r>
            <a:endParaRPr lang="en-US" sz="24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715860" y="4531781"/>
            <a:ext cx="1528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ym typeface="Wingdings"/>
              </a:rPr>
              <a:t> du </a:t>
            </a:r>
            <a:r>
              <a:rPr lang="en-US" b="1" dirty="0" err="1" smtClean="0">
                <a:sym typeface="Wingdings"/>
              </a:rPr>
              <a:t>nombre</a:t>
            </a:r>
            <a:r>
              <a:rPr lang="en-US" b="1" dirty="0" smtClean="0">
                <a:sym typeface="Wingdings"/>
              </a:rPr>
              <a:t> de stations</a:t>
            </a:r>
            <a:endParaRPr lang="en-US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9426634" y="2589374"/>
            <a:ext cx="183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ym typeface="Wingdings"/>
              </a:rPr>
              <a:t></a:t>
            </a:r>
            <a:r>
              <a:rPr lang="en-US" b="1" dirty="0" smtClean="0">
                <a:sym typeface="Wingdings"/>
              </a:rPr>
              <a:t> du </a:t>
            </a:r>
            <a:r>
              <a:rPr lang="en-US" b="1" dirty="0" err="1" smtClean="0">
                <a:sym typeface="Wingdings"/>
              </a:rPr>
              <a:t>nombre</a:t>
            </a:r>
            <a:r>
              <a:rPr lang="en-US" b="1" dirty="0" smtClean="0">
                <a:sym typeface="Wingdings"/>
              </a:rPr>
              <a:t> de filets par station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791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811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20" y="4719640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7" y="3916308"/>
            <a:ext cx="200718" cy="19759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15754" y="39163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53307" y="58923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2652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20" y="4719640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7" y="3916308"/>
            <a:ext cx="200718" cy="19759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15754" y="39163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53307" y="58923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364493" y="2321534"/>
            <a:ext cx="4140858" cy="4137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5664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b="1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20" y="4719640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7" y="3916308"/>
            <a:ext cx="200718" cy="19759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15754" y="39163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53307" y="58923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364493" y="2321534"/>
            <a:ext cx="4140858" cy="4137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4574682" y="6151534"/>
            <a:ext cx="117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Fréquence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 rot="16200000">
            <a:off x="5199260" y="3009750"/>
            <a:ext cx="113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Indicateur</a:t>
            </a:r>
            <a:endParaRPr lang="fr-FR" dirty="0"/>
          </a:p>
        </p:txBody>
      </p:sp>
      <p:cxnSp>
        <p:nvCxnSpPr>
          <p:cNvPr id="37" name="Connecteur droit 36"/>
          <p:cNvCxnSpPr/>
          <p:nvPr/>
        </p:nvCxnSpPr>
        <p:spPr>
          <a:xfrm flipH="1">
            <a:off x="4486719" y="6101947"/>
            <a:ext cx="112903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5615754" y="2373650"/>
            <a:ext cx="0" cy="372829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5223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20" y="4719640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7" y="3916308"/>
            <a:ext cx="200718" cy="19759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15754" y="39163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53307" y="58923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364493" y="2321534"/>
            <a:ext cx="4140858" cy="4137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Forme libre 29"/>
          <p:cNvSpPr/>
          <p:nvPr/>
        </p:nvSpPr>
        <p:spPr>
          <a:xfrm>
            <a:off x="4963977" y="2627227"/>
            <a:ext cx="618176" cy="3474720"/>
          </a:xfrm>
          <a:custGeom>
            <a:avLst/>
            <a:gdLst>
              <a:gd name="connsiteX0" fmla="*/ 598251 w 618176"/>
              <a:gd name="connsiteY0" fmla="*/ 3474720 h 3474720"/>
              <a:gd name="connsiteX1" fmla="*/ 589330 w 618176"/>
              <a:gd name="connsiteY1" fmla="*/ 3300761 h 3474720"/>
              <a:gd name="connsiteX2" fmla="*/ 321701 w 618176"/>
              <a:gd name="connsiteY2" fmla="*/ 3006369 h 3474720"/>
              <a:gd name="connsiteX3" fmla="*/ 54072 w 618176"/>
              <a:gd name="connsiteY3" fmla="*/ 2827950 h 3474720"/>
              <a:gd name="connsiteX4" fmla="*/ 546 w 618176"/>
              <a:gd name="connsiteY4" fmla="*/ 2743200 h 3474720"/>
              <a:gd name="connsiteX5" fmla="*/ 67453 w 618176"/>
              <a:gd name="connsiteY5" fmla="*/ 2546939 h 3474720"/>
              <a:gd name="connsiteX6" fmla="*/ 312780 w 618176"/>
              <a:gd name="connsiteY6" fmla="*/ 2292691 h 3474720"/>
              <a:gd name="connsiteX7" fmla="*/ 477818 w 618176"/>
              <a:gd name="connsiteY7" fmla="*/ 1842182 h 3474720"/>
              <a:gd name="connsiteX8" fmla="*/ 593791 w 618176"/>
              <a:gd name="connsiteY8" fmla="*/ 0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176" h="3474720">
                <a:moveTo>
                  <a:pt x="598251" y="3474720"/>
                </a:moveTo>
                <a:cubicBezTo>
                  <a:pt x="616836" y="3426769"/>
                  <a:pt x="635422" y="3378819"/>
                  <a:pt x="589330" y="3300761"/>
                </a:cubicBezTo>
                <a:cubicBezTo>
                  <a:pt x="543238" y="3222702"/>
                  <a:pt x="410911" y="3085171"/>
                  <a:pt x="321701" y="3006369"/>
                </a:cubicBezTo>
                <a:cubicBezTo>
                  <a:pt x="232491" y="2927567"/>
                  <a:pt x="107598" y="2871812"/>
                  <a:pt x="54072" y="2827950"/>
                </a:cubicBezTo>
                <a:cubicBezTo>
                  <a:pt x="546" y="2784088"/>
                  <a:pt x="-1684" y="2790035"/>
                  <a:pt x="546" y="2743200"/>
                </a:cubicBezTo>
                <a:cubicBezTo>
                  <a:pt x="2776" y="2696365"/>
                  <a:pt x="15414" y="2622024"/>
                  <a:pt x="67453" y="2546939"/>
                </a:cubicBezTo>
                <a:cubicBezTo>
                  <a:pt x="119492" y="2471854"/>
                  <a:pt x="244386" y="2410150"/>
                  <a:pt x="312780" y="2292691"/>
                </a:cubicBezTo>
                <a:cubicBezTo>
                  <a:pt x="381174" y="2175232"/>
                  <a:pt x="430983" y="2224297"/>
                  <a:pt x="477818" y="1842182"/>
                </a:cubicBezTo>
                <a:cubicBezTo>
                  <a:pt x="524653" y="1460067"/>
                  <a:pt x="559222" y="730033"/>
                  <a:pt x="593791" y="0"/>
                </a:cubicBezTo>
              </a:path>
            </a:pathLst>
          </a:cu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4574682" y="6151534"/>
            <a:ext cx="117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Fréquence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 rot="16200000">
            <a:off x="5199260" y="3009750"/>
            <a:ext cx="113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Indicateur</a:t>
            </a:r>
            <a:endParaRPr lang="fr-FR" dirty="0"/>
          </a:p>
        </p:txBody>
      </p:sp>
      <p:cxnSp>
        <p:nvCxnSpPr>
          <p:cNvPr id="37" name="Connecteur droit 36"/>
          <p:cNvCxnSpPr/>
          <p:nvPr/>
        </p:nvCxnSpPr>
        <p:spPr>
          <a:xfrm flipH="1">
            <a:off x="4486719" y="6101947"/>
            <a:ext cx="112903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5615754" y="2373650"/>
            <a:ext cx="0" cy="372829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320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un tel outil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571500" y="1586137"/>
            <a:ext cx="6375400" cy="390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Interpréter les variations locales au regard des variations nationales</a:t>
            </a:r>
          </a:p>
          <a:p>
            <a:pPr marL="0" indent="0">
              <a:buNone/>
            </a:pPr>
            <a:endParaRPr lang="fr-FR" b="1" dirty="0" smtClean="0"/>
          </a:p>
          <a:p>
            <a:pPr lvl="1"/>
            <a:r>
              <a:rPr lang="fr-FR" dirty="0" smtClean="0"/>
              <a:t>Localement les variations de paramètres de population peuvent être difficiles à interpréter</a:t>
            </a:r>
          </a:p>
          <a:p>
            <a:pPr lvl="1"/>
            <a:r>
              <a:rPr lang="fr-FR" dirty="0" smtClean="0"/>
              <a:t>Globalement des variations locales peuvent ne pas être interprétables sans l’expertise locale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6600" y="1310640"/>
            <a:ext cx="4318000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4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766" y="1994562"/>
            <a:ext cx="4466434" cy="446430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20" y="4719640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7" y="3916308"/>
            <a:ext cx="200718" cy="19759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15754" y="39163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53307" y="58923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Forme libre 29"/>
          <p:cNvSpPr/>
          <p:nvPr/>
        </p:nvSpPr>
        <p:spPr>
          <a:xfrm>
            <a:off x="4963977" y="2627227"/>
            <a:ext cx="618176" cy="3474720"/>
          </a:xfrm>
          <a:custGeom>
            <a:avLst/>
            <a:gdLst>
              <a:gd name="connsiteX0" fmla="*/ 598251 w 618176"/>
              <a:gd name="connsiteY0" fmla="*/ 3474720 h 3474720"/>
              <a:gd name="connsiteX1" fmla="*/ 589330 w 618176"/>
              <a:gd name="connsiteY1" fmla="*/ 3300761 h 3474720"/>
              <a:gd name="connsiteX2" fmla="*/ 321701 w 618176"/>
              <a:gd name="connsiteY2" fmla="*/ 3006369 h 3474720"/>
              <a:gd name="connsiteX3" fmla="*/ 54072 w 618176"/>
              <a:gd name="connsiteY3" fmla="*/ 2827950 h 3474720"/>
              <a:gd name="connsiteX4" fmla="*/ 546 w 618176"/>
              <a:gd name="connsiteY4" fmla="*/ 2743200 h 3474720"/>
              <a:gd name="connsiteX5" fmla="*/ 67453 w 618176"/>
              <a:gd name="connsiteY5" fmla="*/ 2546939 h 3474720"/>
              <a:gd name="connsiteX6" fmla="*/ 312780 w 618176"/>
              <a:gd name="connsiteY6" fmla="*/ 2292691 h 3474720"/>
              <a:gd name="connsiteX7" fmla="*/ 477818 w 618176"/>
              <a:gd name="connsiteY7" fmla="*/ 1842182 h 3474720"/>
              <a:gd name="connsiteX8" fmla="*/ 593791 w 618176"/>
              <a:gd name="connsiteY8" fmla="*/ 0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8176" h="3474720">
                <a:moveTo>
                  <a:pt x="598251" y="3474720"/>
                </a:moveTo>
                <a:cubicBezTo>
                  <a:pt x="616836" y="3426769"/>
                  <a:pt x="635422" y="3378819"/>
                  <a:pt x="589330" y="3300761"/>
                </a:cubicBezTo>
                <a:cubicBezTo>
                  <a:pt x="543238" y="3222702"/>
                  <a:pt x="410911" y="3085171"/>
                  <a:pt x="321701" y="3006369"/>
                </a:cubicBezTo>
                <a:cubicBezTo>
                  <a:pt x="232491" y="2927567"/>
                  <a:pt x="107598" y="2871812"/>
                  <a:pt x="54072" y="2827950"/>
                </a:cubicBezTo>
                <a:cubicBezTo>
                  <a:pt x="546" y="2784088"/>
                  <a:pt x="-1684" y="2790035"/>
                  <a:pt x="546" y="2743200"/>
                </a:cubicBezTo>
                <a:cubicBezTo>
                  <a:pt x="2776" y="2696365"/>
                  <a:pt x="15414" y="2622024"/>
                  <a:pt x="67453" y="2546939"/>
                </a:cubicBezTo>
                <a:cubicBezTo>
                  <a:pt x="119492" y="2471854"/>
                  <a:pt x="244386" y="2410150"/>
                  <a:pt x="312780" y="2292691"/>
                </a:cubicBezTo>
                <a:cubicBezTo>
                  <a:pt x="381174" y="2175232"/>
                  <a:pt x="430983" y="2224297"/>
                  <a:pt x="477818" y="1842182"/>
                </a:cubicBezTo>
                <a:cubicBezTo>
                  <a:pt x="524653" y="1460067"/>
                  <a:pt x="559222" y="730033"/>
                  <a:pt x="593791" y="0"/>
                </a:cubicBezTo>
              </a:path>
            </a:pathLst>
          </a:cu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34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5887844" y="56181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86206" y="5550063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18" y="5374206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2" y="5634030"/>
            <a:ext cx="101994" cy="353493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6" y="5189540"/>
            <a:ext cx="200718" cy="797983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3" y="58028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5615754" y="5616189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3" y="59875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88568" y="5186865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39481" y="5987523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400" y="1782720"/>
            <a:ext cx="4769907" cy="47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136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803" y="1805958"/>
            <a:ext cx="5052042" cy="50520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5887845" y="5148291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90246" y="4993959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81119" y="4442554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84213" y="4839628"/>
            <a:ext cx="107052" cy="677995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19106" y="3306708"/>
            <a:ext cx="262014" cy="2699896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15754" y="5332957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10" idx="0"/>
          </p:cNvCxnSpPr>
          <p:nvPr/>
        </p:nvCxnSpPr>
        <p:spPr>
          <a:xfrm flipH="1" flipV="1">
            <a:off x="5615755" y="4803946"/>
            <a:ext cx="1568458" cy="35682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15754" y="5517623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627330" y="3306708"/>
            <a:ext cx="3403353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96106" y="6006604"/>
            <a:ext cx="3465800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9464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 et de la comparaison avec la variation locale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5875954" y="5380309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24829" y="5392803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76382" y="5078272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72322" y="5405027"/>
            <a:ext cx="98981" cy="344614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56266" y="4481964"/>
            <a:ext cx="134600" cy="1561949"/>
          </a:xfrm>
          <a:prstGeom prst="rightBrace">
            <a:avLst>
              <a:gd name="adj1" fmla="val 55542"/>
              <a:gd name="adj2" fmla="val 50000"/>
            </a:avLst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3363" y="2030178"/>
            <a:ext cx="4677344" cy="4677342"/>
          </a:xfrm>
          <a:prstGeom prst="rect">
            <a:avLst/>
          </a:prstGeom>
        </p:spPr>
      </p:pic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03863" y="5564975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5635441" y="5392803"/>
            <a:ext cx="1555116" cy="1222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603863" y="5749641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 flipV="1">
            <a:off x="5611016" y="4481964"/>
            <a:ext cx="3480869" cy="1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15" idx="2"/>
          </p:cNvCxnSpPr>
          <p:nvPr/>
        </p:nvCxnSpPr>
        <p:spPr>
          <a:xfrm flipH="1">
            <a:off x="5548569" y="6043913"/>
            <a:ext cx="3507697" cy="1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6698730" y="2679700"/>
            <a:ext cx="4948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Tendance locale semblable à la tendance nationale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096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745" y="2128203"/>
            <a:ext cx="4758824" cy="475882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interpréter les graphiques?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72483"/>
            <a:ext cx="10515600" cy="1062718"/>
          </a:xfrm>
        </p:spPr>
        <p:txBody>
          <a:bodyPr>
            <a:normAutofit/>
          </a:bodyPr>
          <a:lstStyle/>
          <a:p>
            <a:r>
              <a:rPr lang="fr-FR" b="1" dirty="0" smtClean="0"/>
              <a:t>Exemple de la variation du nombre d’adultes capturés et de la comparaison avec la variation locale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5875954" y="5380309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Médiane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75875" y="5262938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Intervalle 50 %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276381" y="4922903"/>
            <a:ext cx="15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</a:rPr>
              <a:t>Intervalle 95 %</a:t>
            </a:r>
            <a:endParaRPr lang="fr-F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7172322" y="4935127"/>
            <a:ext cx="98981" cy="1017714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>
            <a:off x="9056266" y="4024766"/>
            <a:ext cx="134600" cy="2154076"/>
          </a:xfrm>
          <a:prstGeom prst="rightBrace">
            <a:avLst>
              <a:gd name="adj1" fmla="val 55542"/>
              <a:gd name="adj2" fmla="val 50000"/>
            </a:avLst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cxnSp>
        <p:nvCxnSpPr>
          <p:cNvPr id="17" name="Connecteur droit 16"/>
          <p:cNvCxnSpPr>
            <a:stCxn id="8" idx="1"/>
          </p:cNvCxnSpPr>
          <p:nvPr/>
        </p:nvCxnSpPr>
        <p:spPr>
          <a:xfrm flipH="1">
            <a:off x="5603863" y="5564975"/>
            <a:ext cx="272091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5561913" y="4922903"/>
            <a:ext cx="1555116" cy="1222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H="1">
            <a:off x="5548570" y="5952841"/>
            <a:ext cx="1568459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 flipV="1">
            <a:off x="5635441" y="4024764"/>
            <a:ext cx="3480869" cy="1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5548570" y="6178842"/>
            <a:ext cx="3507696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6698730" y="2679700"/>
            <a:ext cx="5493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Tendance locale </a:t>
            </a:r>
            <a:r>
              <a:rPr lang="fr-FR" b="1" dirty="0" smtClean="0"/>
              <a:t>NON</a:t>
            </a:r>
            <a:r>
              <a:rPr lang="fr-FR" dirty="0" smtClean="0"/>
              <a:t> semblable à la tendance nationale</a:t>
            </a:r>
            <a:br>
              <a:rPr lang="fr-FR" dirty="0" smtClean="0"/>
            </a:br>
            <a:r>
              <a:rPr lang="fr-FR" dirty="0" smtClean="0"/>
              <a:t>avec deux dernières années vraiment particulières</a:t>
            </a:r>
            <a:endParaRPr lang="en-US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3975100" y="3727007"/>
            <a:ext cx="482600" cy="67221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88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4700" y="1133475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5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794359" cy="519401"/>
          </a:xfrm>
        </p:spPr>
        <p:txBody>
          <a:bodyPr/>
          <a:lstStyle/>
          <a:p>
            <a:r>
              <a:rPr lang="fr-FR" sz="2400" b="1" dirty="0" smtClean="0"/>
              <a:t>Variation d’abondance par groupe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4359" y="153453"/>
            <a:ext cx="6397641" cy="6394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71500" y="1930400"/>
            <a:ext cx="5222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smtClean="0"/>
              <a:t>Effets locaux et globaux sur les abondances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03237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794359" cy="519401"/>
          </a:xfrm>
        </p:spPr>
        <p:txBody>
          <a:bodyPr/>
          <a:lstStyle/>
          <a:p>
            <a:r>
              <a:rPr lang="fr-FR" sz="2400" b="1" dirty="0" smtClean="0"/>
              <a:t>Variation d’abondance par groupe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4359" y="153453"/>
            <a:ext cx="6397641" cy="6394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57200" y="4229100"/>
            <a:ext cx="5067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4409"/>
                </a:solidFill>
              </a:rPr>
              <a:t>Avant 2001, les sites aquatiques vraiment trop peu nombreux ne sont pas conservés dans ce travail de synthèse</a:t>
            </a:r>
            <a:endParaRPr lang="en-US" sz="2000" dirty="0">
              <a:solidFill>
                <a:srgbClr val="FF4409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71500" y="1930400"/>
            <a:ext cx="5222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ym typeface="Wingdings" panose="05000000000000000000" pitchFamily="2" charset="2"/>
              </a:rPr>
              <a:t> </a:t>
            </a:r>
            <a:r>
              <a:rPr lang="fr-FR" sz="2000" dirty="0" smtClean="0"/>
              <a:t>Effets locaux et globaux sur les abondances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7041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562205" cy="4351338"/>
          </a:xfrm>
        </p:spPr>
        <p:txBody>
          <a:bodyPr/>
          <a:lstStyle/>
          <a:p>
            <a:r>
              <a:rPr lang="fr-FR" sz="2400" b="1" dirty="0" smtClean="0"/>
              <a:t>Variation d’abondance par groupe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6198" y="0"/>
            <a:ext cx="6590316" cy="65903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700" y="5974521"/>
            <a:ext cx="561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filet, en rouge les captures pour le site 12</a:t>
            </a:r>
          </a:p>
        </p:txBody>
      </p:sp>
    </p:spTree>
    <p:extLst>
      <p:ext uri="{BB962C8B-B14F-4D97-AF65-F5344CB8AC3E}">
        <p14:creationId xmlns:p14="http://schemas.microsoft.com/office/powerpoint/2010/main" xmlns="" val="266583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562205" cy="4351338"/>
          </a:xfrm>
        </p:spPr>
        <p:txBody>
          <a:bodyPr/>
          <a:lstStyle/>
          <a:p>
            <a:r>
              <a:rPr lang="fr-FR" sz="2400" b="1" dirty="0" smtClean="0"/>
              <a:t>Variation d’abondance par groupe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6198" y="0"/>
            <a:ext cx="6590316" cy="65903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700" y="5974521"/>
            <a:ext cx="561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filet, en rouge les captures pour le site 12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066801" y="2781300"/>
            <a:ext cx="433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Site suivi depuis 1990. </a:t>
            </a:r>
          </a:p>
          <a:p>
            <a:r>
              <a:rPr lang="fr-FR" sz="2000" dirty="0" smtClean="0"/>
              <a:t>Forte variation à partir de 2001</a:t>
            </a:r>
          </a:p>
          <a:p>
            <a:r>
              <a:rPr lang="fr-FR" sz="2000" dirty="0" smtClean="0"/>
              <a:t>Changement de protocole ?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58027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un tel outil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2715" y="1201510"/>
            <a:ext cx="10515600" cy="598261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Comment observer les différences entre variations locales et globales ?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4178" y="2250657"/>
            <a:ext cx="6750451" cy="428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4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791188" cy="2983201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Variation d’abondance par espèce</a:t>
            </a:r>
          </a:p>
          <a:p>
            <a:pPr lvl="1">
              <a:buNone/>
            </a:pPr>
            <a:endParaRPr lang="fr-FR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187" y="113713"/>
            <a:ext cx="6400813" cy="64008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562100" y="3022600"/>
            <a:ext cx="296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Même graphique par espèce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22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805701" cy="951201"/>
          </a:xfrm>
        </p:spPr>
        <p:txBody>
          <a:bodyPr/>
          <a:lstStyle/>
          <a:p>
            <a:r>
              <a:rPr lang="fr-FR" sz="2400" b="1" dirty="0" smtClean="0"/>
              <a:t>Variation d’abondance par espèce</a:t>
            </a:r>
          </a:p>
          <a:p>
            <a:pPr marL="228600" lvl="1">
              <a:spcBef>
                <a:spcPts val="1000"/>
              </a:spcBef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0801" y="151813"/>
            <a:ext cx="6400813" cy="64008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700" y="5974521"/>
            <a:ext cx="561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filet, en rouge les captures pour le site 12</a:t>
            </a:r>
          </a:p>
        </p:txBody>
      </p:sp>
    </p:spTree>
    <p:extLst>
      <p:ext uri="{BB962C8B-B14F-4D97-AF65-F5344CB8AC3E}">
        <p14:creationId xmlns:p14="http://schemas.microsoft.com/office/powerpoint/2010/main" xmlns="" val="37585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805701" cy="951201"/>
          </a:xfrm>
        </p:spPr>
        <p:txBody>
          <a:bodyPr/>
          <a:lstStyle/>
          <a:p>
            <a:r>
              <a:rPr lang="fr-FR" sz="2400" b="1" dirty="0" smtClean="0"/>
              <a:t>Variation d’abondance par espèce</a:t>
            </a:r>
          </a:p>
          <a:p>
            <a:pPr marL="228600" lvl="1">
              <a:spcBef>
                <a:spcPts val="1000"/>
              </a:spcBef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0801" y="151813"/>
            <a:ext cx="6400813" cy="64008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700" y="5974521"/>
            <a:ext cx="561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filet, en rouge les captures pour le site 12</a:t>
            </a:r>
          </a:p>
        </p:txBody>
      </p:sp>
      <p:sp>
        <p:nvSpPr>
          <p:cNvPr id="7" name="Rectangle 6"/>
          <p:cNvSpPr/>
          <p:nvPr/>
        </p:nvSpPr>
        <p:spPr>
          <a:xfrm>
            <a:off x="419099" y="2388389"/>
            <a:ext cx="5551701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>
              <a:spcBef>
                <a:spcPts val="1000"/>
              </a:spcBef>
              <a:buNone/>
            </a:pPr>
            <a:r>
              <a:rPr lang="fr-FR" dirty="0" smtClean="0"/>
              <a:t>Dans quels quantiles sont les point de la station et surtout ?</a:t>
            </a:r>
          </a:p>
          <a:p>
            <a:pPr marL="228600" lvl="1">
              <a:spcBef>
                <a:spcPts val="1000"/>
              </a:spcBef>
              <a:buNone/>
            </a:pPr>
            <a:r>
              <a:rPr lang="fr-FR" dirty="0" smtClean="0"/>
              <a:t>Observe t-on des changement de quantile atypique ? </a:t>
            </a:r>
          </a:p>
          <a:p>
            <a:pPr marL="228600" lvl="1">
              <a:spcBef>
                <a:spcPts val="1000"/>
              </a:spcBef>
              <a:buNone/>
            </a:pPr>
            <a:endParaRPr lang="fr-FR" dirty="0"/>
          </a:p>
          <a:p>
            <a:pPr marL="228600" lvl="1">
              <a:spcBef>
                <a:spcPts val="1000"/>
              </a:spcBef>
              <a:buNone/>
            </a:pPr>
            <a:r>
              <a:rPr lang="fr-FR" dirty="0" smtClean="0"/>
              <a:t>Site </a:t>
            </a:r>
            <a:r>
              <a:rPr lang="fr-FR" dirty="0"/>
              <a:t>atypique avec un nombre de capture important (frôlant les 95%)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9613900" y="774700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376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805701" cy="951201"/>
          </a:xfrm>
        </p:spPr>
        <p:txBody>
          <a:bodyPr/>
          <a:lstStyle/>
          <a:p>
            <a:r>
              <a:rPr lang="fr-FR" sz="2400" b="1" dirty="0" smtClean="0"/>
              <a:t>Variation d’abondance par espèce</a:t>
            </a:r>
          </a:p>
          <a:p>
            <a:pPr marL="228600" lvl="1">
              <a:spcBef>
                <a:spcPts val="1000"/>
              </a:spcBef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0801" y="151813"/>
            <a:ext cx="6400813" cy="64008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2700" y="5974521"/>
            <a:ext cx="561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nombre </a:t>
            </a:r>
            <a:r>
              <a:rPr lang="fr-FR" sz="1600" i="1" dirty="0" smtClean="0"/>
              <a:t>d’adultes capturés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filet, en rouge les captures pour le site 12</a:t>
            </a:r>
          </a:p>
        </p:txBody>
      </p:sp>
      <p:sp>
        <p:nvSpPr>
          <p:cNvPr id="7" name="Rectangle 6"/>
          <p:cNvSpPr/>
          <p:nvPr/>
        </p:nvSpPr>
        <p:spPr>
          <a:xfrm>
            <a:off x="419099" y="2388389"/>
            <a:ext cx="5551701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>
              <a:spcBef>
                <a:spcPts val="1000"/>
              </a:spcBef>
              <a:buNone/>
            </a:pPr>
            <a:r>
              <a:rPr lang="fr-FR" dirty="0" smtClean="0"/>
              <a:t>Dans quels quantiles sont les point de la station et surtout ?</a:t>
            </a:r>
          </a:p>
          <a:p>
            <a:pPr marL="228600" lvl="1">
              <a:spcBef>
                <a:spcPts val="1000"/>
              </a:spcBef>
              <a:buNone/>
            </a:pPr>
            <a:r>
              <a:rPr lang="fr-FR" dirty="0" smtClean="0"/>
              <a:t>Observe t-on des changement de quantile atypique ? </a:t>
            </a:r>
          </a:p>
          <a:p>
            <a:pPr marL="228600" lvl="1">
              <a:spcBef>
                <a:spcPts val="1000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73665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330730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groupe fonctionnel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0730" y="0"/>
            <a:ext cx="686127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6052413"/>
            <a:ext cx="5330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71500" y="1930400"/>
            <a:ext cx="52228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fr-FR" sz="2000" dirty="0" smtClean="0"/>
              <a:t>Effets locaux sur la productivité</a:t>
            </a:r>
          </a:p>
          <a:p>
            <a:pPr marL="342900" indent="-342900">
              <a:buFont typeface="Wingdings"/>
              <a:buChar char="à"/>
            </a:pPr>
            <a:endParaRPr lang="fr-FR" sz="2000" dirty="0"/>
          </a:p>
          <a:p>
            <a:pPr marL="342900" indent="-342900">
              <a:buFont typeface="Wingdings"/>
              <a:buChar char="à"/>
            </a:pPr>
            <a:r>
              <a:rPr lang="fr-FR" sz="2000" dirty="0" smtClean="0"/>
              <a:t>Productivité : proportion de jeune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79769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070732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groupe fonctionnel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0732" y="431359"/>
            <a:ext cx="6121268" cy="61212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15778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070732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groupe fonctionnel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0732" y="431359"/>
            <a:ext cx="6121268" cy="6121268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>
            <a:off x="9474200" y="5562600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6997700" y="2997200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23075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4769033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9033" y="289812"/>
            <a:ext cx="7422967" cy="584093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62100" y="3022600"/>
            <a:ext cx="296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Même graphique par espèce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13746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330052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9752" y="0"/>
            <a:ext cx="6861948" cy="686194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" y="6052413"/>
            <a:ext cx="5469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23026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330052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Productivité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9752" y="0"/>
            <a:ext cx="6861948" cy="6861948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>
            <a:off x="6807200" y="2997200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H="1">
            <a:off x="7505700" y="5974521"/>
            <a:ext cx="444500" cy="373053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9950450" y="2755900"/>
            <a:ext cx="266700" cy="3619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10217150" y="5784082"/>
            <a:ext cx="387350" cy="43414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" y="6052413"/>
            <a:ext cx="5469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productivité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30920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un tel outil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3686" y="1172481"/>
            <a:ext cx="10515600" cy="598261"/>
          </a:xfrm>
        </p:spPr>
        <p:txBody>
          <a:bodyPr>
            <a:normAutofit fontScale="92500"/>
          </a:bodyPr>
          <a:lstStyle/>
          <a:p>
            <a:r>
              <a:rPr lang="fr-FR" b="1" dirty="0" smtClean="0"/>
              <a:t>Comment observer les différences entre variations locales et globales ?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4178" y="2250657"/>
            <a:ext cx="6750451" cy="428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339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2813" y="-1"/>
            <a:ext cx="5739188" cy="68870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8" name="Espace réservé du contenu 4"/>
          <p:cNvSpPr txBox="1">
            <a:spLocks/>
          </p:cNvSpPr>
          <p:nvPr/>
        </p:nvSpPr>
        <p:spPr>
          <a:xfrm>
            <a:off x="0" y="1271299"/>
            <a:ext cx="65151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smtClean="0"/>
              <a:t>Condition corporelle par groupe fonctionnel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71500" y="1930400"/>
            <a:ext cx="52228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fr-FR" sz="2000" dirty="0" smtClean="0"/>
              <a:t>Effets locaux sur la condition corporelle</a:t>
            </a:r>
          </a:p>
          <a:p>
            <a:pPr marL="342900" indent="-342900">
              <a:buFont typeface="Wingdings"/>
              <a:buChar char="à"/>
            </a:pPr>
            <a:r>
              <a:rPr lang="fr-FR" sz="2000" dirty="0"/>
              <a:t>Dépend de la stratégie de migration et de la classe </a:t>
            </a:r>
            <a:r>
              <a:rPr lang="fr-FR" sz="2000" dirty="0" smtClean="0"/>
              <a:t>d'âge</a:t>
            </a:r>
          </a:p>
          <a:p>
            <a:pPr marL="342900" indent="-342900">
              <a:buFont typeface="Wingdings"/>
              <a:buChar char="à"/>
            </a:pPr>
            <a:endParaRPr lang="fr-FR" sz="2000" dirty="0"/>
          </a:p>
          <a:p>
            <a:pPr marL="342900" indent="-342900">
              <a:buFont typeface="Wingdings"/>
              <a:buChar char="à"/>
            </a:pPr>
            <a:endParaRPr lang="fr-FR" sz="2000" dirty="0" smtClean="0"/>
          </a:p>
          <a:p>
            <a:pPr marL="342900" indent="-342900">
              <a:buFont typeface="Wingdings"/>
              <a:buChar char="à"/>
            </a:pPr>
            <a:r>
              <a:rPr lang="fr-FR" sz="2000" dirty="0" smtClean="0"/>
              <a:t>Condition corporelle :  standardisée par la masse moyenne de l’espèce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0980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9268" y="421666"/>
            <a:ext cx="5977246" cy="5974396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515100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Condition corporelle</a:t>
            </a:r>
            <a:r>
              <a:rPr lang="fr-FR" sz="2400" b="1" dirty="0" smtClean="0"/>
              <a:t> par groupe fonctionnel</a:t>
            </a:r>
            <a:endParaRPr lang="fr-FR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225748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9268" y="421666"/>
            <a:ext cx="5977246" cy="5974396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515100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Condition corporelle</a:t>
            </a:r>
            <a:r>
              <a:rPr lang="fr-FR" sz="2400" b="1" dirty="0" smtClean="0"/>
              <a:t> par groupe fonctionnel</a:t>
            </a:r>
            <a:endParaRPr lang="fr-FR" sz="24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7366000" y="4025900"/>
            <a:ext cx="482600" cy="6731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31324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682379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Condition corporelle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2379" y="-1"/>
            <a:ext cx="5509621" cy="68870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71500" y="1930400"/>
            <a:ext cx="5222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à"/>
            </a:pPr>
            <a:endParaRPr lang="fr-FR" sz="2000" dirty="0" smtClean="0"/>
          </a:p>
          <a:p>
            <a:pPr marL="342900" indent="-342900">
              <a:buFont typeface="Wingdings"/>
              <a:buChar char="à"/>
            </a:pPr>
            <a:r>
              <a:rPr lang="fr-FR" sz="2000" dirty="0" smtClean="0"/>
              <a:t>Pour les graphes par espèce </a:t>
            </a:r>
            <a:br>
              <a:rPr lang="fr-FR" sz="2000" dirty="0" smtClean="0"/>
            </a:br>
            <a:r>
              <a:rPr lang="fr-FR" sz="2000" dirty="0" smtClean="0"/>
              <a:t>condition corporelle : standardisée par l’écart de la LP à la LP moyenne de l’espèce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70518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7045145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Condition corporelle</a:t>
            </a:r>
            <a:r>
              <a:rPr lang="fr-FR" sz="2400" b="1" dirty="0" smtClean="0"/>
              <a:t>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5145" y="-1"/>
            <a:ext cx="5146856" cy="68624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7546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7045145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Condition corporelle</a:t>
            </a:r>
            <a:r>
              <a:rPr lang="fr-FR" sz="2400" b="1" dirty="0" smtClean="0"/>
              <a:t> par espèce</a:t>
            </a:r>
            <a:endParaRPr lang="fr-F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301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8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7045145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Condition corporelle</a:t>
            </a:r>
            <a:r>
              <a:rPr lang="fr-FR" sz="2400" b="1" dirty="0" smtClean="0"/>
              <a:t> par espèce</a:t>
            </a:r>
            <a:endParaRPr lang="fr-F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</a:t>
            </a:r>
            <a:r>
              <a:rPr lang="fr-FR" sz="1600" i="1" dirty="0" smtClean="0"/>
              <a:t>de la condition corporelle par </a:t>
            </a:r>
            <a:r>
              <a:rPr lang="fr-FR" sz="1600" i="1" dirty="0"/>
              <a:t>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3014" y="0"/>
            <a:ext cx="5143500" cy="6858000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 flipH="1">
            <a:off x="8902700" y="1104900"/>
            <a:ext cx="381000" cy="406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8902700" y="3022600"/>
            <a:ext cx="381000" cy="406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10439400" y="1511300"/>
            <a:ext cx="0" cy="5080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57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1589" y="1654200"/>
            <a:ext cx="7084926" cy="40485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600700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Taux de retour </a:t>
            </a:r>
            <a:r>
              <a:rPr lang="fr-FR" sz="2400" b="1" dirty="0" smtClean="0"/>
              <a:t>par groupe fonctionnel</a:t>
            </a:r>
            <a:endParaRPr lang="fr-FR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71500" y="1930400"/>
            <a:ext cx="45500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à"/>
            </a:pPr>
            <a:r>
              <a:rPr lang="fr-FR" sz="2000" dirty="0" smtClean="0"/>
              <a:t>Taux de retour indicateur complexe de taux de </a:t>
            </a:r>
            <a:r>
              <a:rPr lang="fr-FR" sz="2000" dirty="0" err="1" smtClean="0"/>
              <a:t>philopatrie</a:t>
            </a:r>
            <a:r>
              <a:rPr lang="fr-FR" sz="2000" dirty="0" smtClean="0"/>
              <a:t> local et des effets locaux et globaux</a:t>
            </a:r>
          </a:p>
          <a:p>
            <a:pPr marL="342900" indent="-342900">
              <a:buFont typeface="Wingdings"/>
              <a:buChar char="à"/>
            </a:pPr>
            <a:r>
              <a:rPr lang="fr-FR" sz="2000" dirty="0" smtClean="0"/>
              <a:t>Dépend de la stratégie de migration et de la classe d'âge</a:t>
            </a:r>
          </a:p>
          <a:p>
            <a:pPr marL="342900" indent="-342900">
              <a:buFont typeface="Wingdings"/>
              <a:buChar char="à"/>
            </a:pPr>
            <a:endParaRPr lang="fr-FR" sz="2000" dirty="0"/>
          </a:p>
          <a:p>
            <a:pPr marL="342900" indent="-342900">
              <a:buFont typeface="Wingdings"/>
              <a:buChar char="à"/>
            </a:pPr>
            <a:r>
              <a:rPr lang="fr-FR" sz="2000" dirty="0" smtClean="0"/>
              <a:t>Taux de retour:  proportion d’individus de l’année t contrôlé durant l’année t+1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8682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8458" y="435420"/>
            <a:ext cx="7136742" cy="6117207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-12700" y="1318354"/>
            <a:ext cx="5448300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Taux de retour </a:t>
            </a:r>
            <a:r>
              <a:rPr lang="fr-FR" sz="2400" b="1" dirty="0" smtClean="0"/>
              <a:t>par groupe fonctionnel</a:t>
            </a:r>
            <a:endParaRPr lang="fr-FR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192026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8458" y="435420"/>
            <a:ext cx="7136742" cy="6117207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-12700" y="1318354"/>
            <a:ext cx="5448300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Taux de retour </a:t>
            </a:r>
            <a:r>
              <a:rPr lang="fr-FR" sz="2400" b="1" dirty="0" smtClean="0"/>
              <a:t>par groupe fonctionnel</a:t>
            </a:r>
            <a:endParaRPr lang="fr-FR" sz="24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6845300" y="2095500"/>
            <a:ext cx="381000" cy="406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7124700" y="3797300"/>
            <a:ext cx="381000" cy="406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6464300" y="3797300"/>
            <a:ext cx="1041400" cy="660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70682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prépare-t-on 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0214" y="1281446"/>
            <a:ext cx="7633993" cy="5320076"/>
          </a:xfrm>
        </p:spPr>
        <p:txBody>
          <a:bodyPr>
            <a:normAutofit/>
          </a:bodyPr>
          <a:lstStyle/>
          <a:p>
            <a:r>
              <a:rPr lang="fr-FR" b="1" dirty="0" smtClean="0"/>
              <a:t>Les corrections</a:t>
            </a:r>
          </a:p>
          <a:p>
            <a:pPr marL="0" indent="0">
              <a:buNone/>
            </a:pPr>
            <a:r>
              <a:rPr lang="fr-FR" sz="1800" dirty="0" smtClean="0"/>
              <a:t>   Plusieurs </a:t>
            </a:r>
            <a:r>
              <a:rPr lang="fr-FR" sz="1800" dirty="0"/>
              <a:t>corrections et </a:t>
            </a:r>
            <a:r>
              <a:rPr lang="fr-FR" sz="1800" dirty="0" smtClean="0"/>
              <a:t>recherches d’erreurs </a:t>
            </a:r>
            <a:r>
              <a:rPr lang="fr-FR" sz="1800" dirty="0"/>
              <a:t>sont </a:t>
            </a:r>
            <a:r>
              <a:rPr lang="fr-FR" sz="1800" dirty="0" smtClean="0"/>
              <a:t>effectuées </a:t>
            </a:r>
            <a:r>
              <a:rPr lang="fr-FR" sz="1800" dirty="0"/>
              <a:t>sur les </a:t>
            </a:r>
            <a:r>
              <a:rPr lang="fr-FR" sz="1800" dirty="0" smtClean="0"/>
              <a:t>données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600" dirty="0"/>
              <a:t>Doublon</a:t>
            </a:r>
          </a:p>
          <a:p>
            <a:pPr lvl="1"/>
            <a:r>
              <a:rPr lang="fr-FR" sz="1600" dirty="0"/>
              <a:t>Numéros de bague</a:t>
            </a:r>
          </a:p>
          <a:p>
            <a:pPr lvl="1"/>
            <a:r>
              <a:rPr lang="fr-FR" sz="1600" dirty="0" smtClean="0"/>
              <a:t>Numéros des filets</a:t>
            </a:r>
          </a:p>
          <a:p>
            <a:pPr lvl="1"/>
            <a:r>
              <a:rPr lang="fr-FR" sz="1600" dirty="0" smtClean="0"/>
              <a:t>Age</a:t>
            </a:r>
          </a:p>
          <a:p>
            <a:pPr lvl="1"/>
            <a:r>
              <a:rPr lang="fr-FR" sz="1600" dirty="0" smtClean="0"/>
              <a:t>Sexe</a:t>
            </a:r>
          </a:p>
          <a:p>
            <a:pPr lvl="1"/>
            <a:r>
              <a:rPr lang="fr-FR" sz="1600" dirty="0" smtClean="0"/>
              <a:t>Mesure</a:t>
            </a:r>
          </a:p>
          <a:p>
            <a:pPr marL="457200" lvl="1" indent="0">
              <a:buNone/>
            </a:pPr>
            <a:endParaRPr lang="fr-FR" sz="14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Les données aberrantes sont : conservées, corrigées ou exclues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Une base de données est créée et vos données « curieuses » vous sont fournies </a:t>
            </a:r>
          </a:p>
          <a:p>
            <a:pPr>
              <a:buFont typeface="Wingdings" panose="05000000000000000000" pitchFamily="2" charset="2"/>
              <a:buChar char="à"/>
            </a:pPr>
            <a:endParaRPr lang="fr-FR" sz="18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Objectif: </a:t>
            </a:r>
            <a:r>
              <a:rPr lang="fr-FR" sz="1800" b="1" dirty="0" smtClean="0">
                <a:sym typeface="Wingdings" panose="05000000000000000000" pitchFamily="2" charset="2"/>
              </a:rPr>
              <a:t>Améliorer le jeux de données STOC-capture </a:t>
            </a:r>
            <a:br>
              <a:rPr lang="fr-FR" sz="1800" b="1" dirty="0" smtClean="0">
                <a:sym typeface="Wingdings" panose="05000000000000000000" pitchFamily="2" charset="2"/>
              </a:rPr>
            </a:br>
            <a:r>
              <a:rPr lang="fr-FR" sz="1800" dirty="0" smtClean="0">
                <a:sym typeface="Wingdings" panose="05000000000000000000" pitchFamily="2" charset="2"/>
              </a:rPr>
              <a:t>pour limiter le bruit dans les analyses</a:t>
            </a:r>
            <a:endParaRPr lang="fr-FR" sz="1800" b="1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fr-FR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2193" y="1195043"/>
            <a:ext cx="3670705" cy="49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511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6758901" cy="4351338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Taux de retour 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8901" y="-1"/>
            <a:ext cx="5356576" cy="688702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62100" y="3022600"/>
            <a:ext cx="296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Même graphique par espèce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052413"/>
            <a:ext cx="5794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mètres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271947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263722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Taux de retour </a:t>
            </a:r>
            <a:r>
              <a:rPr lang="fr-FR" sz="2400" b="1" dirty="0" smtClean="0"/>
              <a:t>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1" y="0"/>
            <a:ext cx="6858000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052413"/>
            <a:ext cx="5334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</a:t>
            </a:r>
            <a:r>
              <a:rPr lang="fr-FR" sz="1600" i="1" dirty="0" err="1" smtClean="0"/>
              <a:t>mètress</a:t>
            </a:r>
            <a:r>
              <a:rPr lang="fr-FR" sz="1600" i="1" dirty="0" smtClean="0"/>
              <a:t>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21861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Les indicateurs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1271299"/>
            <a:ext cx="5263722" cy="4351338"/>
          </a:xfrm>
        </p:spPr>
        <p:txBody>
          <a:bodyPr>
            <a:normAutofit/>
          </a:bodyPr>
          <a:lstStyle/>
          <a:p>
            <a:r>
              <a:rPr lang="fr-FR" sz="2400" b="1" dirty="0"/>
              <a:t>Taux de retour </a:t>
            </a:r>
            <a:r>
              <a:rPr lang="fr-FR" sz="2400" b="1" dirty="0" smtClean="0"/>
              <a:t>par espèce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1" y="0"/>
            <a:ext cx="6858000" cy="6858000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>
            <a:off x="6604000" y="5356225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616700" y="1006475"/>
            <a:ext cx="381000" cy="27305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6052413"/>
            <a:ext cx="5334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algn="r">
              <a:spcBef>
                <a:spcPts val="1000"/>
              </a:spcBef>
              <a:buNone/>
            </a:pPr>
            <a:r>
              <a:rPr lang="fr-FR" sz="1600" i="1" dirty="0"/>
              <a:t>Variation des quantiles (médiane, 50% et 95%) du </a:t>
            </a:r>
            <a:r>
              <a:rPr lang="fr-FR" sz="1600" i="1" dirty="0" smtClean="0"/>
              <a:t>taux de retour </a:t>
            </a:r>
            <a:r>
              <a:rPr lang="fr-FR" sz="1600" i="1" dirty="0"/>
              <a:t>par saison par site  pour </a:t>
            </a:r>
            <a:r>
              <a:rPr lang="fr-FR" sz="1600" i="1" dirty="0" smtClean="0"/>
              <a:t>120 </a:t>
            </a:r>
            <a:r>
              <a:rPr lang="fr-FR" sz="1600" i="1" dirty="0" err="1" smtClean="0"/>
              <a:t>mètress</a:t>
            </a:r>
            <a:r>
              <a:rPr lang="fr-FR" sz="1600" i="1" dirty="0" smtClean="0"/>
              <a:t> </a:t>
            </a:r>
            <a:r>
              <a:rPr lang="fr-FR" sz="1600" i="1" dirty="0"/>
              <a:t>de filet</a:t>
            </a:r>
          </a:p>
        </p:txBody>
      </p:sp>
    </p:spTree>
    <p:extLst>
      <p:ext uri="{BB962C8B-B14F-4D97-AF65-F5344CB8AC3E}">
        <p14:creationId xmlns:p14="http://schemas.microsoft.com/office/powerpoint/2010/main" xmlns="" val="33965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783" y="175334"/>
            <a:ext cx="4924875" cy="65665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287092" y="678692"/>
            <a:ext cx="55432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Merci de votre attention…</a:t>
            </a:r>
          </a:p>
          <a:p>
            <a:pPr algn="ctr"/>
            <a:endParaRPr lang="fr-FR" sz="3200" dirty="0"/>
          </a:p>
          <a:p>
            <a:pPr algn="ctr"/>
            <a:endParaRPr lang="fr-FR" sz="3200" dirty="0" smtClean="0"/>
          </a:p>
          <a:p>
            <a:pPr algn="ctr"/>
            <a:endParaRPr lang="fr-FR" sz="3200" dirty="0"/>
          </a:p>
          <a:p>
            <a:pPr algn="ctr"/>
            <a:r>
              <a:rPr lang="fr-FR" sz="3200" dirty="0" smtClean="0"/>
              <a:t>Et à vous de jouer !!! </a:t>
            </a:r>
            <a:r>
              <a:rPr lang="fr-FR" sz="3200" dirty="0" smtClean="0">
                <a:sym typeface="Wingdings" panose="05000000000000000000" pitchFamily="2" charset="2"/>
              </a:rPr>
              <a:t></a:t>
            </a:r>
            <a:endParaRPr lang="fr-FR" sz="3200" dirty="0"/>
          </a:p>
        </p:txBody>
      </p:sp>
      <p:sp>
        <p:nvSpPr>
          <p:cNvPr id="2" name="Rectangle 1"/>
          <p:cNvSpPr/>
          <p:nvPr/>
        </p:nvSpPr>
        <p:spPr>
          <a:xfrm>
            <a:off x="5798851" y="5735934"/>
            <a:ext cx="6031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 smtClean="0"/>
              <a:t>P.S : Tous vos commentaires permettront d’améliorer ce nouvel outil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xmlns="" val="23827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un tel outil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3685" y="1303111"/>
            <a:ext cx="10515600" cy="598261"/>
          </a:xfrm>
        </p:spPr>
        <p:txBody>
          <a:bodyPr>
            <a:normAutofit/>
          </a:bodyPr>
          <a:lstStyle/>
          <a:p>
            <a:r>
              <a:rPr lang="fr-FR" b="1" dirty="0" smtClean="0"/>
              <a:t>Les différences sont-elles comparables ?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1076656" y="2384257"/>
            <a:ext cx="9861021" cy="4085199"/>
            <a:chOff x="2795315" y="3236685"/>
            <a:chExt cx="7118842" cy="3004460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96687" y="3236685"/>
              <a:ext cx="5217470" cy="3004459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95315" y="3236686"/>
              <a:ext cx="1901372" cy="3004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3724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</a:t>
            </a:r>
            <a:r>
              <a:rPr lang="fr-FR" b="1" dirty="0">
                <a:solidFill>
                  <a:schemeClr val="bg1"/>
                </a:solidFill>
              </a:rPr>
              <a:t>prépare-t-on </a:t>
            </a:r>
            <a:r>
              <a:rPr lang="fr-FR" b="1" dirty="0" smtClean="0">
                <a:solidFill>
                  <a:schemeClr val="bg1"/>
                </a:solidFill>
              </a:rPr>
              <a:t>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1511"/>
            <a:ext cx="10515600" cy="4351338"/>
          </a:xfrm>
        </p:spPr>
        <p:txBody>
          <a:bodyPr/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Le protocole STOC est contraignant !!!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402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</a:t>
            </a:r>
            <a:r>
              <a:rPr lang="fr-FR" b="1" dirty="0">
                <a:solidFill>
                  <a:schemeClr val="bg1"/>
                </a:solidFill>
              </a:rPr>
              <a:t>prépare-t-on </a:t>
            </a:r>
            <a:r>
              <a:rPr lang="fr-FR" b="1" dirty="0" smtClean="0">
                <a:solidFill>
                  <a:schemeClr val="bg1"/>
                </a:solidFill>
              </a:rPr>
              <a:t>les données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1511"/>
            <a:ext cx="10515600" cy="4351338"/>
          </a:xfrm>
        </p:spPr>
        <p:txBody>
          <a:bodyPr/>
          <a:lstStyle/>
          <a:p>
            <a:r>
              <a:rPr lang="fr-FR" b="1" dirty="0" smtClean="0"/>
              <a:t>Standardiser les efforts de capture 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Le protocole STOC est contraignant !!!</a:t>
            </a:r>
          </a:p>
          <a:p>
            <a:pPr lvl="1"/>
            <a:r>
              <a:rPr lang="fr-FR" dirty="0" smtClean="0"/>
              <a:t>Mais des libertés laissées aux bagueurs entrainent des efforts d’échantillonnage différents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88914" y="6218228"/>
            <a:ext cx="1117600" cy="66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2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20269</TotalTime>
  <Words>2094</Words>
  <Application>Microsoft Office PowerPoint</Application>
  <PresentationFormat>Personnalisé</PresentationFormat>
  <Paragraphs>368</Paragraphs>
  <Slides>63</Slides>
  <Notes>63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4" baseType="lpstr">
      <vt:lpstr>Office Theme</vt:lpstr>
      <vt:lpstr>Atelier ‘Reporting STOC Capture’ Indicateurs locaux de fonctionnement des populations d’oiseaux communs  à partir de données de baguage</vt:lpstr>
      <vt:lpstr>Pourquoi un tel outil ?</vt:lpstr>
      <vt:lpstr>Pourquoi un tel outil ?</vt:lpstr>
      <vt:lpstr>Pourquoi un tel outil ?</vt:lpstr>
      <vt:lpstr>Pourquoi un tel outil ?</vt:lpstr>
      <vt:lpstr>Comment prépare-t-on les données ?</vt:lpstr>
      <vt:lpstr>Pourquoi un tel outil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prépare-t-on les données 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Comment interpréter les graphiques?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Les indicateurs</vt:lpstr>
      <vt:lpstr>Diapositive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Réponses démographiques des oiseaux aux changements globaux dans l’espace : des tendances nationales à la gestion locale</dc:title>
  <dc:creator>Manon Ghislain</dc:creator>
  <cp:lastModifiedBy>Romain Lorrilliere</cp:lastModifiedBy>
  <cp:revision>558</cp:revision>
  <dcterms:created xsi:type="dcterms:W3CDTF">2014-01-27T13:19:02Z</dcterms:created>
  <dcterms:modified xsi:type="dcterms:W3CDTF">2017-03-10T20:41:08Z</dcterms:modified>
</cp:coreProperties>
</file>